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61" r:id="rId6"/>
    <p:sldId id="263" r:id="rId7"/>
    <p:sldId id="289" r:id="rId8"/>
    <p:sldId id="290" r:id="rId9"/>
    <p:sldId id="265" r:id="rId10"/>
    <p:sldId id="264" r:id="rId11"/>
    <p:sldId id="258" r:id="rId12"/>
    <p:sldId id="266" r:id="rId13"/>
  </p:sldIdLst>
  <p:sldSz cx="9144000" cy="6858000" type="screen4x3"/>
  <p:notesSz cx="6858000" cy="9144000"/>
  <p:defaultTextStyle>
    <a:defPPr marL="0" marR="0" indent="0" algn="l" defTabSz="735635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7356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48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5B76"/>
    <a:srgbClr val="7C98B6"/>
    <a:srgbClr val="FF6685"/>
    <a:srgbClr val="5C2CCE"/>
    <a:srgbClr val="F36050"/>
    <a:srgbClr val="604454"/>
    <a:srgbClr val="464153"/>
    <a:srgbClr val="001B2F"/>
    <a:srgbClr val="F2452F"/>
    <a:srgbClr val="001B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0750" autoAdjust="0"/>
  </p:normalViewPr>
  <p:slideViewPr>
    <p:cSldViewPr snapToGrid="0" snapToObjects="1">
      <p:cViewPr varScale="1">
        <p:scale>
          <a:sx n="78" d="100"/>
          <a:sy n="78" d="100"/>
        </p:scale>
        <p:origin x="151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media/image1.png>
</file>

<file path=ppt/media/image10.png>
</file>

<file path=ppt/media/image11.png>
</file>

<file path=ppt/media/image12.png>
</file>

<file path=ppt/media/image13.wmf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965">
        <a:latin typeface="+mj-lt"/>
        <a:ea typeface="+mj-ea"/>
        <a:cs typeface="+mj-cs"/>
        <a:sym typeface="Helvetica Neue"/>
      </a:defRPr>
    </a:lvl1pPr>
    <a:lvl2pPr indent="183909" latinLnBrk="0">
      <a:defRPr sz="965">
        <a:latin typeface="+mj-lt"/>
        <a:ea typeface="+mj-ea"/>
        <a:cs typeface="+mj-cs"/>
        <a:sym typeface="Helvetica Neue"/>
      </a:defRPr>
    </a:lvl2pPr>
    <a:lvl3pPr indent="367817" latinLnBrk="0">
      <a:defRPr sz="965">
        <a:latin typeface="+mj-lt"/>
        <a:ea typeface="+mj-ea"/>
        <a:cs typeface="+mj-cs"/>
        <a:sym typeface="Helvetica Neue"/>
      </a:defRPr>
    </a:lvl3pPr>
    <a:lvl4pPr indent="551726" latinLnBrk="0">
      <a:defRPr sz="965">
        <a:latin typeface="+mj-lt"/>
        <a:ea typeface="+mj-ea"/>
        <a:cs typeface="+mj-cs"/>
        <a:sym typeface="Helvetica Neue"/>
      </a:defRPr>
    </a:lvl4pPr>
    <a:lvl5pPr indent="735635" latinLnBrk="0">
      <a:defRPr sz="965">
        <a:latin typeface="+mj-lt"/>
        <a:ea typeface="+mj-ea"/>
        <a:cs typeface="+mj-cs"/>
        <a:sym typeface="Helvetica Neue"/>
      </a:defRPr>
    </a:lvl5pPr>
    <a:lvl6pPr indent="919544" latinLnBrk="0">
      <a:defRPr sz="965">
        <a:latin typeface="+mj-lt"/>
        <a:ea typeface="+mj-ea"/>
        <a:cs typeface="+mj-cs"/>
        <a:sym typeface="Helvetica Neue"/>
      </a:defRPr>
    </a:lvl6pPr>
    <a:lvl7pPr indent="1103452" latinLnBrk="0">
      <a:defRPr sz="965">
        <a:latin typeface="+mj-lt"/>
        <a:ea typeface="+mj-ea"/>
        <a:cs typeface="+mj-cs"/>
        <a:sym typeface="Helvetica Neue"/>
      </a:defRPr>
    </a:lvl7pPr>
    <a:lvl8pPr indent="1287361" latinLnBrk="0">
      <a:defRPr sz="965">
        <a:latin typeface="+mj-lt"/>
        <a:ea typeface="+mj-ea"/>
        <a:cs typeface="+mj-cs"/>
        <a:sym typeface="Helvetica Neue"/>
      </a:defRPr>
    </a:lvl8pPr>
    <a:lvl9pPr indent="1471270" latinLnBrk="0">
      <a:defRPr sz="965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65" b="1" i="0" dirty="0">
                <a:effectLst/>
                <a:latin typeface="+mj-lt"/>
                <a:ea typeface="+mj-ea"/>
                <a:cs typeface="+mj-cs"/>
                <a:sym typeface="Helvetica Neue"/>
              </a:rPr>
              <a:t>Customer churn refers to when a customer (subscriber) ceases his or her relationship with a company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23690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Lightting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152836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3100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705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682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685800" y="2125980"/>
            <a:ext cx="7772400" cy="14401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40480"/>
            <a:ext cx="6400801" cy="17145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2013332" y="837242"/>
            <a:ext cx="5117335" cy="88773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56596" y="2413633"/>
            <a:ext cx="7630809" cy="30961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xfrm>
            <a:off x="2013332" y="837242"/>
            <a:ext cx="5117335" cy="88773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199" y="1577340"/>
            <a:ext cx="3977642" cy="452628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bk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C6C9D6">
              <a:alpha val="19999"/>
            </a:srgbClr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2013332" y="837242"/>
            <a:ext cx="5117335" cy="88773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199" y="274637"/>
            <a:ext cx="8229602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199" y="1600200"/>
            <a:ext cx="8229602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59175" y="6377940"/>
            <a:ext cx="227626" cy="22281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defRPr>
                <a:solidFill>
                  <a:srgbClr val="888888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</p:sldLayoutIdLst>
  <p:transition spd="med"/>
  <p:txStyles>
    <p:title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1pPr>
      <a:lvl2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2pPr>
      <a:lvl3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3pPr>
      <a:lvl4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4pPr>
      <a:lvl5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5pPr>
      <a:lvl6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6pPr>
      <a:lvl7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7pPr>
      <a:lvl8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8pPr>
      <a:lvl9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50" b="1" i="0" u="none" strike="noStrike" cap="none" spc="0" baseline="0">
          <a:ln>
            <a:noFill/>
          </a:ln>
          <a:solidFill>
            <a:srgbClr val="001B2F"/>
          </a:solidFill>
          <a:uFillTx/>
          <a:latin typeface="Poppins-ExtraBold"/>
          <a:ea typeface="Poppins-ExtraBold"/>
          <a:cs typeface="Poppins-ExtraBold"/>
          <a:sym typeface="Poppins-ExtraBold"/>
        </a:defRPr>
      </a:lvl9pPr>
    </p:titleStyle>
    <p:bodyStyle>
      <a:lvl1pPr marL="0" marR="0" indent="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3429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6858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10287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13716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17145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20574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24003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2743200" algn="l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5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object 2"/>
          <p:cNvSpPr/>
          <p:nvPr/>
        </p:nvSpPr>
        <p:spPr>
          <a:xfrm>
            <a:off x="542924" y="0"/>
            <a:ext cx="8601075" cy="6858000"/>
          </a:xfrm>
          <a:prstGeom prst="rect">
            <a:avLst/>
          </a:prstGeom>
          <a:solidFill>
            <a:srgbClr val="F36050"/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73" name="object 3"/>
          <p:cNvSpPr/>
          <p:nvPr/>
        </p:nvSpPr>
        <p:spPr>
          <a:xfrm>
            <a:off x="0" y="0"/>
            <a:ext cx="3628946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177" y="0"/>
                </a:moveTo>
                <a:lnTo>
                  <a:pt x="0" y="0"/>
                </a:lnTo>
                <a:lnTo>
                  <a:pt x="0" y="21600"/>
                </a:lnTo>
                <a:lnTo>
                  <a:pt x="16671" y="21600"/>
                </a:lnTo>
                <a:lnTo>
                  <a:pt x="16733" y="21570"/>
                </a:lnTo>
                <a:lnTo>
                  <a:pt x="16823" y="21480"/>
                </a:lnTo>
                <a:lnTo>
                  <a:pt x="16920" y="21390"/>
                </a:lnTo>
                <a:lnTo>
                  <a:pt x="17024" y="21300"/>
                </a:lnTo>
                <a:lnTo>
                  <a:pt x="17137" y="21240"/>
                </a:lnTo>
                <a:lnTo>
                  <a:pt x="17257" y="21150"/>
                </a:lnTo>
                <a:lnTo>
                  <a:pt x="17556" y="20940"/>
                </a:lnTo>
                <a:lnTo>
                  <a:pt x="17722" y="20820"/>
                </a:lnTo>
                <a:lnTo>
                  <a:pt x="17882" y="20700"/>
                </a:lnTo>
                <a:lnTo>
                  <a:pt x="18037" y="20580"/>
                </a:lnTo>
                <a:lnTo>
                  <a:pt x="18187" y="20460"/>
                </a:lnTo>
                <a:lnTo>
                  <a:pt x="18331" y="20370"/>
                </a:lnTo>
                <a:lnTo>
                  <a:pt x="18471" y="20250"/>
                </a:lnTo>
                <a:lnTo>
                  <a:pt x="18606" y="20160"/>
                </a:lnTo>
                <a:lnTo>
                  <a:pt x="18735" y="20040"/>
                </a:lnTo>
                <a:lnTo>
                  <a:pt x="18861" y="19950"/>
                </a:lnTo>
                <a:lnTo>
                  <a:pt x="18982" y="19860"/>
                </a:lnTo>
                <a:lnTo>
                  <a:pt x="19099" y="19740"/>
                </a:lnTo>
                <a:lnTo>
                  <a:pt x="19211" y="19650"/>
                </a:lnTo>
                <a:lnTo>
                  <a:pt x="19320" y="19560"/>
                </a:lnTo>
                <a:lnTo>
                  <a:pt x="19425" y="19440"/>
                </a:lnTo>
                <a:lnTo>
                  <a:pt x="19526" y="19350"/>
                </a:lnTo>
                <a:lnTo>
                  <a:pt x="19624" y="19260"/>
                </a:lnTo>
                <a:lnTo>
                  <a:pt x="19718" y="19170"/>
                </a:lnTo>
                <a:lnTo>
                  <a:pt x="19809" y="19050"/>
                </a:lnTo>
                <a:lnTo>
                  <a:pt x="19897" y="18960"/>
                </a:lnTo>
                <a:lnTo>
                  <a:pt x="19982" y="18870"/>
                </a:lnTo>
                <a:lnTo>
                  <a:pt x="20064" y="18780"/>
                </a:lnTo>
                <a:lnTo>
                  <a:pt x="20144" y="18690"/>
                </a:lnTo>
                <a:lnTo>
                  <a:pt x="20221" y="18570"/>
                </a:lnTo>
                <a:lnTo>
                  <a:pt x="20296" y="18480"/>
                </a:lnTo>
                <a:lnTo>
                  <a:pt x="20368" y="18390"/>
                </a:lnTo>
                <a:lnTo>
                  <a:pt x="20439" y="18270"/>
                </a:lnTo>
                <a:lnTo>
                  <a:pt x="20508" y="18180"/>
                </a:lnTo>
                <a:lnTo>
                  <a:pt x="20575" y="18090"/>
                </a:lnTo>
                <a:lnTo>
                  <a:pt x="20640" y="17970"/>
                </a:lnTo>
                <a:lnTo>
                  <a:pt x="20704" y="17880"/>
                </a:lnTo>
                <a:lnTo>
                  <a:pt x="20766" y="17760"/>
                </a:lnTo>
                <a:lnTo>
                  <a:pt x="20828" y="17670"/>
                </a:lnTo>
                <a:lnTo>
                  <a:pt x="20888" y="17550"/>
                </a:lnTo>
                <a:lnTo>
                  <a:pt x="20947" y="17430"/>
                </a:lnTo>
                <a:lnTo>
                  <a:pt x="21006" y="17340"/>
                </a:lnTo>
                <a:lnTo>
                  <a:pt x="21064" y="17220"/>
                </a:lnTo>
                <a:lnTo>
                  <a:pt x="21122" y="17100"/>
                </a:lnTo>
                <a:lnTo>
                  <a:pt x="21294" y="16740"/>
                </a:lnTo>
                <a:lnTo>
                  <a:pt x="21345" y="16620"/>
                </a:lnTo>
                <a:lnTo>
                  <a:pt x="21392" y="16500"/>
                </a:lnTo>
                <a:lnTo>
                  <a:pt x="21433" y="16380"/>
                </a:lnTo>
                <a:lnTo>
                  <a:pt x="21470" y="16260"/>
                </a:lnTo>
                <a:lnTo>
                  <a:pt x="21503" y="16140"/>
                </a:lnTo>
                <a:lnTo>
                  <a:pt x="21531" y="16020"/>
                </a:lnTo>
                <a:lnTo>
                  <a:pt x="21554" y="15930"/>
                </a:lnTo>
                <a:lnTo>
                  <a:pt x="21573" y="15810"/>
                </a:lnTo>
                <a:lnTo>
                  <a:pt x="21586" y="15690"/>
                </a:lnTo>
                <a:lnTo>
                  <a:pt x="21596" y="15570"/>
                </a:lnTo>
                <a:lnTo>
                  <a:pt x="21600" y="15450"/>
                </a:lnTo>
                <a:lnTo>
                  <a:pt x="21600" y="15330"/>
                </a:lnTo>
                <a:lnTo>
                  <a:pt x="21595" y="15210"/>
                </a:lnTo>
                <a:lnTo>
                  <a:pt x="21585" y="15090"/>
                </a:lnTo>
                <a:lnTo>
                  <a:pt x="21570" y="14970"/>
                </a:lnTo>
                <a:lnTo>
                  <a:pt x="21551" y="14850"/>
                </a:lnTo>
                <a:lnTo>
                  <a:pt x="21530" y="14730"/>
                </a:lnTo>
                <a:lnTo>
                  <a:pt x="21506" y="14610"/>
                </a:lnTo>
                <a:lnTo>
                  <a:pt x="21480" y="14490"/>
                </a:lnTo>
                <a:lnTo>
                  <a:pt x="21451" y="14340"/>
                </a:lnTo>
                <a:lnTo>
                  <a:pt x="21419" y="14220"/>
                </a:lnTo>
                <a:lnTo>
                  <a:pt x="21384" y="14100"/>
                </a:lnTo>
                <a:lnTo>
                  <a:pt x="21347" y="13980"/>
                </a:lnTo>
                <a:lnTo>
                  <a:pt x="21306" y="13860"/>
                </a:lnTo>
                <a:lnTo>
                  <a:pt x="21263" y="13740"/>
                </a:lnTo>
                <a:lnTo>
                  <a:pt x="21217" y="13620"/>
                </a:lnTo>
                <a:lnTo>
                  <a:pt x="21168" y="13500"/>
                </a:lnTo>
                <a:lnTo>
                  <a:pt x="21116" y="13380"/>
                </a:lnTo>
                <a:lnTo>
                  <a:pt x="21061" y="13260"/>
                </a:lnTo>
                <a:lnTo>
                  <a:pt x="21003" y="13140"/>
                </a:lnTo>
                <a:lnTo>
                  <a:pt x="20941" y="13020"/>
                </a:lnTo>
                <a:lnTo>
                  <a:pt x="20879" y="12900"/>
                </a:lnTo>
                <a:lnTo>
                  <a:pt x="20814" y="12780"/>
                </a:lnTo>
                <a:lnTo>
                  <a:pt x="20748" y="12690"/>
                </a:lnTo>
                <a:lnTo>
                  <a:pt x="20679" y="12570"/>
                </a:lnTo>
                <a:lnTo>
                  <a:pt x="20607" y="12450"/>
                </a:lnTo>
                <a:lnTo>
                  <a:pt x="20531" y="12330"/>
                </a:lnTo>
                <a:lnTo>
                  <a:pt x="20451" y="12210"/>
                </a:lnTo>
                <a:lnTo>
                  <a:pt x="20365" y="12090"/>
                </a:lnTo>
                <a:lnTo>
                  <a:pt x="20279" y="12000"/>
                </a:lnTo>
                <a:lnTo>
                  <a:pt x="20191" y="11880"/>
                </a:lnTo>
                <a:lnTo>
                  <a:pt x="20102" y="11760"/>
                </a:lnTo>
                <a:lnTo>
                  <a:pt x="20012" y="11670"/>
                </a:lnTo>
                <a:lnTo>
                  <a:pt x="19920" y="11550"/>
                </a:lnTo>
                <a:lnTo>
                  <a:pt x="19825" y="11430"/>
                </a:lnTo>
                <a:lnTo>
                  <a:pt x="19727" y="11340"/>
                </a:lnTo>
                <a:lnTo>
                  <a:pt x="19626" y="11220"/>
                </a:lnTo>
                <a:lnTo>
                  <a:pt x="19521" y="11100"/>
                </a:lnTo>
                <a:lnTo>
                  <a:pt x="19412" y="11010"/>
                </a:lnTo>
                <a:lnTo>
                  <a:pt x="19296" y="10890"/>
                </a:lnTo>
                <a:lnTo>
                  <a:pt x="19070" y="10650"/>
                </a:lnTo>
                <a:lnTo>
                  <a:pt x="18954" y="10560"/>
                </a:lnTo>
                <a:lnTo>
                  <a:pt x="18831" y="10440"/>
                </a:lnTo>
                <a:lnTo>
                  <a:pt x="18660" y="10290"/>
                </a:lnTo>
                <a:lnTo>
                  <a:pt x="18496" y="10140"/>
                </a:lnTo>
                <a:lnTo>
                  <a:pt x="18339" y="9990"/>
                </a:lnTo>
                <a:lnTo>
                  <a:pt x="18189" y="9870"/>
                </a:lnTo>
                <a:lnTo>
                  <a:pt x="18046" y="9720"/>
                </a:lnTo>
                <a:lnTo>
                  <a:pt x="17909" y="9600"/>
                </a:lnTo>
                <a:lnTo>
                  <a:pt x="17780" y="9480"/>
                </a:lnTo>
                <a:lnTo>
                  <a:pt x="17657" y="9330"/>
                </a:lnTo>
                <a:lnTo>
                  <a:pt x="17540" y="9210"/>
                </a:lnTo>
                <a:lnTo>
                  <a:pt x="17429" y="9090"/>
                </a:lnTo>
                <a:lnTo>
                  <a:pt x="17325" y="9000"/>
                </a:lnTo>
                <a:lnTo>
                  <a:pt x="17227" y="8880"/>
                </a:lnTo>
                <a:lnTo>
                  <a:pt x="17135" y="8760"/>
                </a:lnTo>
                <a:lnTo>
                  <a:pt x="17048" y="8670"/>
                </a:lnTo>
                <a:lnTo>
                  <a:pt x="16968" y="8550"/>
                </a:lnTo>
                <a:lnTo>
                  <a:pt x="16892" y="8460"/>
                </a:lnTo>
                <a:lnTo>
                  <a:pt x="16823" y="8370"/>
                </a:lnTo>
                <a:lnTo>
                  <a:pt x="16758" y="8280"/>
                </a:lnTo>
                <a:lnTo>
                  <a:pt x="16699" y="8160"/>
                </a:lnTo>
                <a:lnTo>
                  <a:pt x="16645" y="8100"/>
                </a:lnTo>
                <a:lnTo>
                  <a:pt x="16596" y="8010"/>
                </a:lnTo>
                <a:lnTo>
                  <a:pt x="16552" y="7920"/>
                </a:lnTo>
                <a:lnTo>
                  <a:pt x="16512" y="7830"/>
                </a:lnTo>
                <a:lnTo>
                  <a:pt x="16477" y="7740"/>
                </a:lnTo>
                <a:lnTo>
                  <a:pt x="16447" y="7680"/>
                </a:lnTo>
                <a:lnTo>
                  <a:pt x="16421" y="7590"/>
                </a:lnTo>
                <a:lnTo>
                  <a:pt x="16399" y="7530"/>
                </a:lnTo>
                <a:lnTo>
                  <a:pt x="16382" y="7470"/>
                </a:lnTo>
                <a:lnTo>
                  <a:pt x="16368" y="7380"/>
                </a:lnTo>
                <a:lnTo>
                  <a:pt x="16358" y="7320"/>
                </a:lnTo>
                <a:lnTo>
                  <a:pt x="16352" y="7260"/>
                </a:lnTo>
                <a:lnTo>
                  <a:pt x="16350" y="7200"/>
                </a:lnTo>
                <a:lnTo>
                  <a:pt x="16351" y="7140"/>
                </a:lnTo>
                <a:lnTo>
                  <a:pt x="16356" y="7080"/>
                </a:lnTo>
                <a:lnTo>
                  <a:pt x="16375" y="6960"/>
                </a:lnTo>
                <a:lnTo>
                  <a:pt x="16406" y="6840"/>
                </a:lnTo>
                <a:lnTo>
                  <a:pt x="16426" y="6810"/>
                </a:lnTo>
                <a:lnTo>
                  <a:pt x="16449" y="6750"/>
                </a:lnTo>
                <a:lnTo>
                  <a:pt x="16474" y="6690"/>
                </a:lnTo>
                <a:lnTo>
                  <a:pt x="16502" y="6660"/>
                </a:lnTo>
                <a:lnTo>
                  <a:pt x="16532" y="6600"/>
                </a:lnTo>
                <a:lnTo>
                  <a:pt x="16564" y="6570"/>
                </a:lnTo>
                <a:lnTo>
                  <a:pt x="16598" y="6510"/>
                </a:lnTo>
                <a:lnTo>
                  <a:pt x="16634" y="6480"/>
                </a:lnTo>
                <a:lnTo>
                  <a:pt x="16672" y="6420"/>
                </a:lnTo>
                <a:lnTo>
                  <a:pt x="16712" y="6390"/>
                </a:lnTo>
                <a:lnTo>
                  <a:pt x="16754" y="6360"/>
                </a:lnTo>
                <a:lnTo>
                  <a:pt x="16797" y="6300"/>
                </a:lnTo>
                <a:lnTo>
                  <a:pt x="16841" y="6270"/>
                </a:lnTo>
                <a:lnTo>
                  <a:pt x="16887" y="6240"/>
                </a:lnTo>
                <a:lnTo>
                  <a:pt x="16933" y="6180"/>
                </a:lnTo>
                <a:lnTo>
                  <a:pt x="16981" y="6150"/>
                </a:lnTo>
                <a:lnTo>
                  <a:pt x="17030" y="6120"/>
                </a:lnTo>
                <a:lnTo>
                  <a:pt x="17079" y="6090"/>
                </a:lnTo>
                <a:lnTo>
                  <a:pt x="17129" y="6030"/>
                </a:lnTo>
                <a:lnTo>
                  <a:pt x="17231" y="5970"/>
                </a:lnTo>
                <a:lnTo>
                  <a:pt x="17282" y="5940"/>
                </a:lnTo>
                <a:lnTo>
                  <a:pt x="17436" y="5820"/>
                </a:lnTo>
                <a:lnTo>
                  <a:pt x="17539" y="5760"/>
                </a:lnTo>
                <a:lnTo>
                  <a:pt x="17589" y="5730"/>
                </a:lnTo>
                <a:lnTo>
                  <a:pt x="17639" y="5670"/>
                </a:lnTo>
                <a:lnTo>
                  <a:pt x="17688" y="5640"/>
                </a:lnTo>
                <a:lnTo>
                  <a:pt x="17737" y="5610"/>
                </a:lnTo>
                <a:lnTo>
                  <a:pt x="17785" y="5580"/>
                </a:lnTo>
                <a:lnTo>
                  <a:pt x="17831" y="5520"/>
                </a:lnTo>
                <a:lnTo>
                  <a:pt x="17877" y="5490"/>
                </a:lnTo>
                <a:lnTo>
                  <a:pt x="17921" y="5460"/>
                </a:lnTo>
                <a:lnTo>
                  <a:pt x="17964" y="5430"/>
                </a:lnTo>
                <a:lnTo>
                  <a:pt x="18005" y="5370"/>
                </a:lnTo>
                <a:lnTo>
                  <a:pt x="18045" y="5340"/>
                </a:lnTo>
                <a:lnTo>
                  <a:pt x="18083" y="5280"/>
                </a:lnTo>
                <a:lnTo>
                  <a:pt x="18119" y="5250"/>
                </a:lnTo>
                <a:lnTo>
                  <a:pt x="18153" y="5190"/>
                </a:lnTo>
                <a:lnTo>
                  <a:pt x="18185" y="5160"/>
                </a:lnTo>
                <a:lnTo>
                  <a:pt x="18214" y="5100"/>
                </a:lnTo>
                <a:lnTo>
                  <a:pt x="18242" y="5070"/>
                </a:lnTo>
                <a:lnTo>
                  <a:pt x="18267" y="5010"/>
                </a:lnTo>
                <a:lnTo>
                  <a:pt x="18289" y="4950"/>
                </a:lnTo>
                <a:lnTo>
                  <a:pt x="18309" y="4920"/>
                </a:lnTo>
                <a:lnTo>
                  <a:pt x="18339" y="4800"/>
                </a:lnTo>
                <a:lnTo>
                  <a:pt x="18358" y="4680"/>
                </a:lnTo>
                <a:lnTo>
                  <a:pt x="18363" y="4560"/>
                </a:lnTo>
                <a:lnTo>
                  <a:pt x="18360" y="4500"/>
                </a:lnTo>
                <a:lnTo>
                  <a:pt x="18354" y="4440"/>
                </a:lnTo>
                <a:lnTo>
                  <a:pt x="18344" y="4380"/>
                </a:lnTo>
                <a:lnTo>
                  <a:pt x="18330" y="4290"/>
                </a:lnTo>
                <a:lnTo>
                  <a:pt x="18312" y="4230"/>
                </a:lnTo>
                <a:lnTo>
                  <a:pt x="18290" y="4140"/>
                </a:lnTo>
                <a:lnTo>
                  <a:pt x="18263" y="4080"/>
                </a:lnTo>
                <a:lnTo>
                  <a:pt x="18228" y="3990"/>
                </a:lnTo>
                <a:lnTo>
                  <a:pt x="18186" y="3900"/>
                </a:lnTo>
                <a:lnTo>
                  <a:pt x="18139" y="3840"/>
                </a:lnTo>
                <a:lnTo>
                  <a:pt x="18086" y="3750"/>
                </a:lnTo>
                <a:lnTo>
                  <a:pt x="17966" y="3630"/>
                </a:lnTo>
                <a:lnTo>
                  <a:pt x="17825" y="3510"/>
                </a:lnTo>
                <a:lnTo>
                  <a:pt x="17666" y="3390"/>
                </a:lnTo>
                <a:lnTo>
                  <a:pt x="17491" y="3300"/>
                </a:lnTo>
                <a:lnTo>
                  <a:pt x="17397" y="3240"/>
                </a:lnTo>
                <a:lnTo>
                  <a:pt x="17299" y="3210"/>
                </a:lnTo>
                <a:lnTo>
                  <a:pt x="17198" y="3180"/>
                </a:lnTo>
                <a:lnTo>
                  <a:pt x="17094" y="3120"/>
                </a:lnTo>
                <a:lnTo>
                  <a:pt x="16875" y="3060"/>
                </a:lnTo>
                <a:lnTo>
                  <a:pt x="16645" y="3000"/>
                </a:lnTo>
                <a:lnTo>
                  <a:pt x="16405" y="2940"/>
                </a:lnTo>
                <a:lnTo>
                  <a:pt x="16155" y="2880"/>
                </a:lnTo>
                <a:lnTo>
                  <a:pt x="15636" y="2760"/>
                </a:lnTo>
                <a:lnTo>
                  <a:pt x="14686" y="2550"/>
                </a:lnTo>
                <a:lnTo>
                  <a:pt x="14549" y="2490"/>
                </a:lnTo>
                <a:lnTo>
                  <a:pt x="14275" y="2430"/>
                </a:lnTo>
                <a:lnTo>
                  <a:pt x="14139" y="2370"/>
                </a:lnTo>
                <a:lnTo>
                  <a:pt x="14003" y="2340"/>
                </a:lnTo>
                <a:lnTo>
                  <a:pt x="13868" y="2280"/>
                </a:lnTo>
                <a:lnTo>
                  <a:pt x="13734" y="2250"/>
                </a:lnTo>
                <a:lnTo>
                  <a:pt x="13470" y="2130"/>
                </a:lnTo>
                <a:lnTo>
                  <a:pt x="13340" y="2070"/>
                </a:lnTo>
                <a:lnTo>
                  <a:pt x="13212" y="2010"/>
                </a:lnTo>
                <a:lnTo>
                  <a:pt x="12961" y="1890"/>
                </a:lnTo>
                <a:lnTo>
                  <a:pt x="12839" y="1800"/>
                </a:lnTo>
                <a:lnTo>
                  <a:pt x="12719" y="1710"/>
                </a:lnTo>
                <a:lnTo>
                  <a:pt x="12602" y="1650"/>
                </a:lnTo>
                <a:lnTo>
                  <a:pt x="12487" y="1560"/>
                </a:lnTo>
                <a:lnTo>
                  <a:pt x="12375" y="1470"/>
                </a:lnTo>
                <a:lnTo>
                  <a:pt x="12266" y="1380"/>
                </a:lnTo>
                <a:lnTo>
                  <a:pt x="12161" y="1260"/>
                </a:lnTo>
                <a:lnTo>
                  <a:pt x="12058" y="1170"/>
                </a:lnTo>
                <a:lnTo>
                  <a:pt x="11959" y="1050"/>
                </a:lnTo>
                <a:lnTo>
                  <a:pt x="11864" y="930"/>
                </a:lnTo>
                <a:lnTo>
                  <a:pt x="11773" y="810"/>
                </a:lnTo>
                <a:lnTo>
                  <a:pt x="11685" y="690"/>
                </a:lnTo>
                <a:lnTo>
                  <a:pt x="11602" y="540"/>
                </a:lnTo>
                <a:lnTo>
                  <a:pt x="11505" y="390"/>
                </a:lnTo>
                <a:lnTo>
                  <a:pt x="11397" y="270"/>
                </a:lnTo>
                <a:lnTo>
                  <a:pt x="11281" y="120"/>
                </a:lnTo>
                <a:lnTo>
                  <a:pt x="11177" y="0"/>
                </a:lnTo>
                <a:close/>
              </a:path>
            </a:pathLst>
          </a:custGeom>
          <a:solidFill>
            <a:srgbClr val="F1452F"/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77" name="object 7"/>
          <p:cNvSpPr txBox="1"/>
          <p:nvPr/>
        </p:nvSpPr>
        <p:spPr>
          <a:xfrm>
            <a:off x="8153400" y="5234939"/>
            <a:ext cx="191814" cy="138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indent="12700">
              <a:spcBef>
                <a:spcPts val="100"/>
              </a:spcBef>
              <a:defRPr sz="1200"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</a:lstStyle>
          <a:p>
            <a:endParaRPr sz="9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9" name="pattern-thankyou.png" descr="pattern-thankyou.png"/>
          <p:cNvPicPr>
            <a:picLocks noChangeAspect="1"/>
          </p:cNvPicPr>
          <p:nvPr/>
        </p:nvPicPr>
        <p:blipFill>
          <a:blip r:embed="rId2">
            <a:alphaModFix amt="30000"/>
          </a:blip>
          <a:srcRect l="11302" t="57533" r="47449" b="12771"/>
          <a:stretch>
            <a:fillRect/>
          </a:stretch>
        </p:blipFill>
        <p:spPr>
          <a:xfrm rot="21327753">
            <a:off x="3471930" y="-273390"/>
            <a:ext cx="5979162" cy="4161206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Thank You!">
            <a:extLst>
              <a:ext uri="{FF2B5EF4-FFF2-40B4-BE49-F238E27FC236}">
                <a16:creationId xmlns:a16="http://schemas.microsoft.com/office/drawing/2014/main" id="{09CD9D59-F323-4546-9157-35D2A6B52D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03283" y="1652209"/>
            <a:ext cx="6508028" cy="3065706"/>
          </a:xfrm>
          <a:prstGeom prst="rect">
            <a:avLst/>
          </a:prstGeom>
        </p:spPr>
        <p:txBody>
          <a:bodyPr anchor="t">
            <a:noAutofit/>
          </a:bodyPr>
          <a:lstStyle>
            <a:lvl1pPr marR="5080" indent="12700" algn="ctr">
              <a:lnSpc>
                <a:spcPts val="11400"/>
              </a:lnSpc>
              <a:defRPr sz="13000" b="0">
                <a:solidFill>
                  <a:srgbClr val="F2F2F2"/>
                </a:solidFill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4800" dirty="0"/>
              <a:t>Predicting Customer Churn for a  Telecommunication Operator </a:t>
            </a:r>
            <a:endParaRPr lang="en-US" sz="4800" b="1" dirty="0">
              <a:latin typeface="Arial Black" panose="020B0604020202020204" pitchFamily="34" charset="0"/>
              <a:ea typeface="Roboto Black" panose="02000000000000000000" pitchFamily="2" charset="0"/>
              <a:cs typeface="Arial Black" panose="020B0604020202020204" pitchFamily="34" charset="0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object 2"/>
          <p:cNvSpPr/>
          <p:nvPr/>
        </p:nvSpPr>
        <p:spPr>
          <a:xfrm>
            <a:off x="1" y="-151803"/>
            <a:ext cx="9143999" cy="6858000"/>
          </a:xfrm>
          <a:prstGeom prst="rect">
            <a:avLst/>
          </a:prstGeom>
          <a:solidFill>
            <a:srgbClr val="C6C9D6">
              <a:alpha val="19999"/>
            </a:srgbClr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911" name="object 187"/>
          <p:cNvSpPr txBox="1"/>
          <p:nvPr/>
        </p:nvSpPr>
        <p:spPr>
          <a:xfrm>
            <a:off x="2617125" y="3277197"/>
            <a:ext cx="3378995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indent="9525">
              <a:spcBef>
                <a:spcPts val="75"/>
              </a:spcBef>
              <a:defRPr sz="3200">
                <a:solidFill>
                  <a:srgbClr val="001B2F"/>
                </a:solidFill>
                <a:latin typeface="Poppins Light"/>
                <a:ea typeface="Poppins Light"/>
                <a:cs typeface="Poppins Light"/>
                <a:sym typeface="Poppins Light"/>
              </a:defRPr>
            </a:pPr>
            <a:endParaRPr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13" name="object 189"/>
          <p:cNvSpPr txBox="1"/>
          <p:nvPr/>
        </p:nvSpPr>
        <p:spPr>
          <a:xfrm>
            <a:off x="115401" y="462828"/>
            <a:ext cx="9028599" cy="5091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indent="12700">
              <a:spcBef>
                <a:spcPts val="100"/>
              </a:spcBef>
              <a:defRPr sz="15200" b="1">
                <a:solidFill>
                  <a:srgbClr val="F1452F"/>
                </a:solidFill>
                <a:latin typeface="Poppins-ExtraBold"/>
                <a:ea typeface="Poppins-ExtraBold"/>
                <a:cs typeface="Poppins-ExtraBold"/>
                <a:sym typeface="Poppins-ExtraBold"/>
              </a:defRPr>
            </a:lvl1pPr>
          </a:lstStyle>
          <a:p>
            <a:endParaRPr lang="en-US" sz="1600" dirty="0"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endParaRPr lang="en-US" sz="1600" dirty="0"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r>
              <a:rPr lang="en-US" sz="2400" b="0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All these results together give us an important tool when the company </a:t>
            </a:r>
          </a:p>
          <a:p>
            <a:endParaRPr lang="en-US" sz="2400" b="0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r>
              <a:rPr lang="en-US" sz="2400" b="0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wants to decide which clients to focus their resources to try to avoid</a:t>
            </a:r>
          </a:p>
          <a:p>
            <a:endParaRPr lang="en-US" sz="2400" b="0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r>
              <a:rPr lang="en-US" sz="2400" b="0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 them leaving ,</a:t>
            </a:r>
          </a:p>
          <a:p>
            <a:endParaRPr lang="en-US" sz="2400" b="0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  <a:p>
            <a:r>
              <a:rPr lang="en-US" sz="2400" i="1" u="sng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High Risk customers from the result:</a:t>
            </a:r>
          </a:p>
          <a:p>
            <a:r>
              <a:rPr lang="en-US" sz="2400" b="0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contract_month_to_month  customers </a:t>
            </a:r>
          </a:p>
          <a:p>
            <a:r>
              <a:rPr lang="en-US" sz="2400" b="0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internetService_fiber optic customers</a:t>
            </a:r>
          </a:p>
          <a:p>
            <a:r>
              <a:rPr lang="en-US" sz="2400" b="0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Tenure_low : Low tenure customers</a:t>
            </a:r>
          </a:p>
          <a:p>
            <a:r>
              <a:rPr lang="en-US" sz="2400" b="0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totalcharges _low : customer  with low totalcharges</a:t>
            </a:r>
          </a:p>
          <a:p>
            <a:r>
              <a:rPr lang="en-US" sz="2400" b="0" dirty="0">
                <a:solidFill>
                  <a:schemeClr val="tx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And so on…….</a:t>
            </a:r>
            <a:endParaRPr sz="2400" b="0" dirty="0">
              <a:solidFill>
                <a:schemeClr val="tx1"/>
              </a:solidFill>
              <a:latin typeface="Andalus" panose="02020603050405020304" pitchFamily="18" charset="-78"/>
              <a:cs typeface="Andalus" panose="02020603050405020304" pitchFamily="18" charset="-78"/>
            </a:endParaRPr>
          </a:p>
        </p:txBody>
      </p:sp>
      <p:grpSp>
        <p:nvGrpSpPr>
          <p:cNvPr id="930" name="object 192"/>
          <p:cNvGrpSpPr/>
          <p:nvPr/>
        </p:nvGrpSpPr>
        <p:grpSpPr>
          <a:xfrm>
            <a:off x="6700868" y="5944890"/>
            <a:ext cx="572145" cy="350450"/>
            <a:chOff x="0" y="0"/>
            <a:chExt cx="762858" cy="467265"/>
          </a:xfrm>
        </p:grpSpPr>
        <p:sp>
          <p:nvSpPr>
            <p:cNvPr id="925" name="Shape"/>
            <p:cNvSpPr/>
            <p:nvPr/>
          </p:nvSpPr>
          <p:spPr>
            <a:xfrm>
              <a:off x="0" y="399680"/>
              <a:ext cx="258860" cy="675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981" y="0"/>
                  </a:moveTo>
                  <a:lnTo>
                    <a:pt x="3428" y="1661"/>
                  </a:lnTo>
                  <a:lnTo>
                    <a:pt x="819" y="7054"/>
                  </a:lnTo>
                  <a:lnTo>
                    <a:pt x="261" y="9493"/>
                  </a:lnTo>
                  <a:lnTo>
                    <a:pt x="0" y="12455"/>
                  </a:lnTo>
                  <a:lnTo>
                    <a:pt x="48" y="15575"/>
                  </a:lnTo>
                  <a:lnTo>
                    <a:pt x="418" y="18488"/>
                  </a:lnTo>
                  <a:lnTo>
                    <a:pt x="1059" y="20603"/>
                  </a:lnTo>
                  <a:lnTo>
                    <a:pt x="1840" y="21600"/>
                  </a:lnTo>
                  <a:lnTo>
                    <a:pt x="2657" y="21410"/>
                  </a:lnTo>
                  <a:lnTo>
                    <a:pt x="3411" y="19966"/>
                  </a:lnTo>
                  <a:lnTo>
                    <a:pt x="4750" y="17154"/>
                  </a:lnTo>
                  <a:lnTo>
                    <a:pt x="6153" y="16268"/>
                  </a:lnTo>
                  <a:lnTo>
                    <a:pt x="18584" y="16268"/>
                  </a:lnTo>
                  <a:lnTo>
                    <a:pt x="18683" y="16056"/>
                  </a:lnTo>
                  <a:lnTo>
                    <a:pt x="19443" y="14032"/>
                  </a:lnTo>
                  <a:lnTo>
                    <a:pt x="21491" y="5739"/>
                  </a:lnTo>
                  <a:lnTo>
                    <a:pt x="21600" y="4834"/>
                  </a:lnTo>
                  <a:lnTo>
                    <a:pt x="14093" y="4834"/>
                  </a:lnTo>
                  <a:lnTo>
                    <a:pt x="12517" y="4217"/>
                  </a:lnTo>
                  <a:lnTo>
                    <a:pt x="8410" y="756"/>
                  </a:lnTo>
                  <a:lnTo>
                    <a:pt x="5981" y="0"/>
                  </a:lnTo>
                  <a:close/>
                </a:path>
              </a:pathLst>
            </a:custGeom>
            <a:solidFill>
              <a:srgbClr val="F1452F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26" name="Shape"/>
            <p:cNvSpPr/>
            <p:nvPr/>
          </p:nvSpPr>
          <p:spPr>
            <a:xfrm>
              <a:off x="168889" y="200827"/>
              <a:ext cx="349945" cy="2139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42" y="0"/>
                  </a:moveTo>
                  <a:lnTo>
                    <a:pt x="6219" y="2223"/>
                  </a:lnTo>
                  <a:lnTo>
                    <a:pt x="3905" y="7685"/>
                  </a:lnTo>
                  <a:lnTo>
                    <a:pt x="3504" y="13409"/>
                  </a:lnTo>
                  <a:lnTo>
                    <a:pt x="3448" y="15633"/>
                  </a:lnTo>
                  <a:lnTo>
                    <a:pt x="3259" y="17523"/>
                  </a:lnTo>
                  <a:lnTo>
                    <a:pt x="2826" y="19085"/>
                  </a:lnTo>
                  <a:lnTo>
                    <a:pt x="2039" y="20419"/>
                  </a:lnTo>
                  <a:lnTo>
                    <a:pt x="1038" y="21324"/>
                  </a:lnTo>
                  <a:lnTo>
                    <a:pt x="0" y="21600"/>
                  </a:lnTo>
                  <a:lnTo>
                    <a:pt x="5553" y="21600"/>
                  </a:lnTo>
                  <a:lnTo>
                    <a:pt x="6271" y="19043"/>
                  </a:lnTo>
                  <a:lnTo>
                    <a:pt x="6590" y="16157"/>
                  </a:lnTo>
                  <a:lnTo>
                    <a:pt x="6671" y="13317"/>
                  </a:lnTo>
                  <a:lnTo>
                    <a:pt x="6727" y="11095"/>
                  </a:lnTo>
                  <a:lnTo>
                    <a:pt x="6917" y="9205"/>
                  </a:lnTo>
                  <a:lnTo>
                    <a:pt x="7350" y="7640"/>
                  </a:lnTo>
                  <a:lnTo>
                    <a:pt x="8137" y="6303"/>
                  </a:lnTo>
                  <a:lnTo>
                    <a:pt x="9130" y="5416"/>
                  </a:lnTo>
                  <a:lnTo>
                    <a:pt x="10168" y="5137"/>
                  </a:lnTo>
                  <a:lnTo>
                    <a:pt x="19185" y="5137"/>
                  </a:lnTo>
                  <a:lnTo>
                    <a:pt x="20000" y="4419"/>
                  </a:lnTo>
                  <a:lnTo>
                    <a:pt x="21519" y="1799"/>
                  </a:lnTo>
                  <a:lnTo>
                    <a:pt x="21600" y="1510"/>
                  </a:lnTo>
                  <a:lnTo>
                    <a:pt x="16043" y="1510"/>
                  </a:lnTo>
                  <a:lnTo>
                    <a:pt x="14874" y="1323"/>
                  </a:lnTo>
                  <a:lnTo>
                    <a:pt x="11836" y="237"/>
                  </a:lnTo>
                  <a:lnTo>
                    <a:pt x="10042" y="0"/>
                  </a:lnTo>
                  <a:close/>
                </a:path>
              </a:pathLst>
            </a:custGeom>
            <a:solidFill>
              <a:srgbClr val="F1452F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27" name="Shape"/>
            <p:cNvSpPr/>
            <p:nvPr/>
          </p:nvSpPr>
          <p:spPr>
            <a:xfrm>
              <a:off x="428799" y="1584"/>
              <a:ext cx="334060" cy="2142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543" y="0"/>
                  </a:moveTo>
                  <a:lnTo>
                    <a:pt x="6525" y="2241"/>
                  </a:lnTo>
                  <a:lnTo>
                    <a:pt x="4097" y="7698"/>
                  </a:lnTo>
                  <a:lnTo>
                    <a:pt x="3617" y="15640"/>
                  </a:lnTo>
                  <a:lnTo>
                    <a:pt x="3415" y="17532"/>
                  </a:lnTo>
                  <a:lnTo>
                    <a:pt x="2961" y="19097"/>
                  </a:lnTo>
                  <a:lnTo>
                    <a:pt x="2137" y="20433"/>
                  </a:lnTo>
                  <a:lnTo>
                    <a:pt x="1089" y="21324"/>
                  </a:lnTo>
                  <a:lnTo>
                    <a:pt x="0" y="21600"/>
                  </a:lnTo>
                  <a:lnTo>
                    <a:pt x="5822" y="21600"/>
                  </a:lnTo>
                  <a:lnTo>
                    <a:pt x="6574" y="19050"/>
                  </a:lnTo>
                  <a:lnTo>
                    <a:pt x="6908" y="16169"/>
                  </a:lnTo>
                  <a:lnTo>
                    <a:pt x="7054" y="11108"/>
                  </a:lnTo>
                  <a:lnTo>
                    <a:pt x="7256" y="9216"/>
                  </a:lnTo>
                  <a:lnTo>
                    <a:pt x="7710" y="7651"/>
                  </a:lnTo>
                  <a:lnTo>
                    <a:pt x="8535" y="6315"/>
                  </a:lnTo>
                  <a:lnTo>
                    <a:pt x="9582" y="5413"/>
                  </a:lnTo>
                  <a:lnTo>
                    <a:pt x="10671" y="5134"/>
                  </a:lnTo>
                  <a:lnTo>
                    <a:pt x="20123" y="5134"/>
                  </a:lnTo>
                  <a:lnTo>
                    <a:pt x="20966" y="4425"/>
                  </a:lnTo>
                  <a:lnTo>
                    <a:pt x="21398" y="3656"/>
                  </a:lnTo>
                  <a:lnTo>
                    <a:pt x="21600" y="2720"/>
                  </a:lnTo>
                  <a:lnTo>
                    <a:pt x="21563" y="1736"/>
                  </a:lnTo>
                  <a:lnTo>
                    <a:pt x="21498" y="1528"/>
                  </a:lnTo>
                  <a:lnTo>
                    <a:pt x="16808" y="1528"/>
                  </a:lnTo>
                  <a:lnTo>
                    <a:pt x="15589" y="1339"/>
                  </a:lnTo>
                  <a:lnTo>
                    <a:pt x="12419" y="246"/>
                  </a:lnTo>
                  <a:lnTo>
                    <a:pt x="10543" y="0"/>
                  </a:lnTo>
                  <a:close/>
                </a:path>
              </a:pathLst>
            </a:custGeom>
            <a:solidFill>
              <a:srgbClr val="F1452F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28" name="Shape"/>
            <p:cNvSpPr/>
            <p:nvPr/>
          </p:nvSpPr>
          <p:spPr>
            <a:xfrm>
              <a:off x="688754" y="0"/>
              <a:ext cx="72528" cy="167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475" y="0"/>
                  </a:moveTo>
                  <a:lnTo>
                    <a:pt x="12562" y="775"/>
                  </a:lnTo>
                  <a:lnTo>
                    <a:pt x="9899" y="6553"/>
                  </a:lnTo>
                  <a:lnTo>
                    <a:pt x="5022" y="18045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0581" y="12518"/>
                  </a:lnTo>
                  <a:lnTo>
                    <a:pt x="18271" y="3992"/>
                  </a:lnTo>
                  <a:lnTo>
                    <a:pt x="15475" y="0"/>
                  </a:lnTo>
                  <a:close/>
                </a:path>
              </a:pathLst>
            </a:custGeom>
            <a:solidFill>
              <a:srgbClr val="F1452F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29" name="Shape"/>
            <p:cNvSpPr/>
            <p:nvPr/>
          </p:nvSpPr>
          <p:spPr>
            <a:xfrm>
              <a:off x="73744" y="52496"/>
              <a:ext cx="666266" cy="4130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830" y="20818"/>
                  </a:moveTo>
                  <a:lnTo>
                    <a:pt x="0" y="20818"/>
                  </a:lnTo>
                  <a:lnTo>
                    <a:pt x="615" y="20913"/>
                  </a:lnTo>
                  <a:lnTo>
                    <a:pt x="1346" y="21173"/>
                  </a:lnTo>
                  <a:lnTo>
                    <a:pt x="1952" y="21400"/>
                  </a:lnTo>
                  <a:lnTo>
                    <a:pt x="2600" y="21569"/>
                  </a:lnTo>
                  <a:lnTo>
                    <a:pt x="3282" y="21600"/>
                  </a:lnTo>
                  <a:lnTo>
                    <a:pt x="3989" y="21414"/>
                  </a:lnTo>
                  <a:lnTo>
                    <a:pt x="4280" y="21259"/>
                  </a:lnTo>
                  <a:lnTo>
                    <a:pt x="4573" y="21050"/>
                  </a:lnTo>
                  <a:lnTo>
                    <a:pt x="4830" y="20818"/>
                  </a:lnTo>
                  <a:close/>
                  <a:moveTo>
                    <a:pt x="21600" y="0"/>
                  </a:moveTo>
                  <a:lnTo>
                    <a:pt x="16861" y="0"/>
                  </a:lnTo>
                  <a:lnTo>
                    <a:pt x="17476" y="99"/>
                  </a:lnTo>
                  <a:lnTo>
                    <a:pt x="19065" y="667"/>
                  </a:lnTo>
                  <a:lnTo>
                    <a:pt x="20004" y="795"/>
                  </a:lnTo>
                  <a:lnTo>
                    <a:pt x="20997" y="524"/>
                  </a:lnTo>
                  <a:lnTo>
                    <a:pt x="21600" y="0"/>
                  </a:lnTo>
                  <a:close/>
                  <a:moveTo>
                    <a:pt x="13161" y="10418"/>
                  </a:moveTo>
                  <a:lnTo>
                    <a:pt x="8425" y="10418"/>
                  </a:lnTo>
                  <a:lnTo>
                    <a:pt x="9040" y="10513"/>
                  </a:lnTo>
                  <a:lnTo>
                    <a:pt x="10633" y="11081"/>
                  </a:lnTo>
                  <a:lnTo>
                    <a:pt x="11571" y="11209"/>
                  </a:lnTo>
                  <a:lnTo>
                    <a:pt x="12564" y="10937"/>
                  </a:lnTo>
                  <a:lnTo>
                    <a:pt x="13161" y="10418"/>
                  </a:lnTo>
                  <a:close/>
                </a:path>
              </a:pathLst>
            </a:custGeom>
            <a:solidFill>
              <a:srgbClr val="C6C9D6">
                <a:alpha val="19999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</p:grpSp>
      <p:sp>
        <p:nvSpPr>
          <p:cNvPr id="932" name="object 194"/>
          <p:cNvSpPr txBox="1"/>
          <p:nvPr/>
        </p:nvSpPr>
        <p:spPr>
          <a:xfrm>
            <a:off x="8133911" y="5234939"/>
            <a:ext cx="158591" cy="138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 indent="12700">
              <a:spcBef>
                <a:spcPts val="100"/>
              </a:spcBef>
              <a:defRPr sz="1200">
                <a:solidFill>
                  <a:srgbClr val="F1452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</a:lstStyle>
          <a:p>
            <a:r>
              <a:rPr sz="900" dirty="0"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object 5"/>
          <p:cNvSpPr txBox="1"/>
          <p:nvPr/>
        </p:nvSpPr>
        <p:spPr>
          <a:xfrm>
            <a:off x="175098" y="5651407"/>
            <a:ext cx="8793804" cy="19568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marR="5080" indent="12700">
              <a:lnSpc>
                <a:spcPts val="7200"/>
              </a:lnSpc>
              <a:spcBef>
                <a:spcPts val="1500"/>
              </a:spcBef>
              <a:tabLst>
                <a:tab pos="2286000" algn="l"/>
                <a:tab pos="3429000" algn="l"/>
              </a:tabLst>
              <a:defRPr sz="7200" b="1">
                <a:solidFill>
                  <a:srgbClr val="001B2F"/>
                </a:solidFill>
                <a:latin typeface="Poppins-Black"/>
                <a:ea typeface="Poppins-Black"/>
                <a:cs typeface="Poppins-Black"/>
                <a:sym typeface="Poppins-Black"/>
              </a:defRPr>
            </a:lvl1pPr>
          </a:lstStyle>
          <a:p>
            <a:r>
              <a:rPr lang="en-US" sz="4400" dirty="0" err="1"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  <a:t>MerryXmas&amp;HappyNewYear</a:t>
            </a:r>
            <a:endParaRPr lang="en-US" sz="4400" dirty="0">
              <a:latin typeface="Arial Black" panose="020B0604020202020204" pitchFamily="34" charset="0"/>
              <a:ea typeface="Roboto Black" panose="02000000000000000000" pitchFamily="2" charset="0"/>
              <a:cs typeface="Arial Black" panose="020B0604020202020204" pitchFamily="34" charset="0"/>
            </a:endParaRPr>
          </a:p>
          <a:p>
            <a:endParaRPr sz="4400" dirty="0">
              <a:latin typeface="Arial Black" panose="020B0604020202020204" pitchFamily="34" charset="0"/>
              <a:ea typeface="Roboto Black" panose="02000000000000000000" pitchFamily="2" charset="0"/>
              <a:cs typeface="Arial Black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4152AD-7823-4C92-AAB4-CF78A77CB4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102" y="758757"/>
            <a:ext cx="6400800" cy="4572000"/>
          </a:xfrm>
          <a:prstGeom prst="rect">
            <a:avLst/>
          </a:prstGeom>
        </p:spPr>
      </p:pic>
      <p:sp>
        <p:nvSpPr>
          <p:cNvPr id="12" name="object 5">
            <a:extLst>
              <a:ext uri="{FF2B5EF4-FFF2-40B4-BE49-F238E27FC236}">
                <a16:creationId xmlns:a16="http://schemas.microsoft.com/office/drawing/2014/main" id="{2C918E1E-8AB8-4A70-A81E-21A527C630EE}"/>
              </a:ext>
            </a:extLst>
          </p:cNvPr>
          <p:cNvSpPr txBox="1"/>
          <p:nvPr/>
        </p:nvSpPr>
        <p:spPr>
          <a:xfrm>
            <a:off x="68094" y="-23558"/>
            <a:ext cx="9075906" cy="854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marR="5080" indent="12700">
              <a:lnSpc>
                <a:spcPts val="7200"/>
              </a:lnSpc>
              <a:spcBef>
                <a:spcPts val="1500"/>
              </a:spcBef>
              <a:tabLst>
                <a:tab pos="2286000" algn="l"/>
                <a:tab pos="3429000" algn="l"/>
              </a:tabLst>
              <a:defRPr sz="7200" b="1">
                <a:solidFill>
                  <a:srgbClr val="001B2F"/>
                </a:solidFill>
                <a:latin typeface="Poppins-Black"/>
                <a:ea typeface="Poppins-Black"/>
                <a:cs typeface="Poppins-Black"/>
                <a:sym typeface="Poppins-Black"/>
              </a:defRPr>
            </a:lvl1pPr>
          </a:lstStyle>
          <a:p>
            <a:r>
              <a:rPr lang="en-US" sz="4800" dirty="0"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  <a:t>On Behalf Of My Family</a:t>
            </a:r>
            <a:endParaRPr sz="4800" dirty="0">
              <a:latin typeface="Arial Black" panose="020B0604020202020204" pitchFamily="34" charset="0"/>
              <a:ea typeface="Roboto Black" panose="02000000000000000000" pitchFamily="2" charset="0"/>
              <a:cs typeface="Arial Black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1F4F5E-F336-49DF-BF9E-1B01438CA60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902" y="2467280"/>
            <a:ext cx="1772264" cy="17722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564D01-81C3-4E1D-A747-4A3847DC931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902" y="696537"/>
            <a:ext cx="1772264" cy="177226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0754EFC-5652-4848-8A1F-C898A38D5EB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902" y="4104981"/>
            <a:ext cx="1772264" cy="177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22414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object 2"/>
          <p:cNvSpPr/>
          <p:nvPr/>
        </p:nvSpPr>
        <p:spPr>
          <a:xfrm>
            <a:off x="0" y="0"/>
            <a:ext cx="9143999" cy="6858000"/>
          </a:xfrm>
          <a:prstGeom prst="rect">
            <a:avLst/>
          </a:prstGeom>
          <a:solidFill>
            <a:srgbClr val="F36050"/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pic>
        <p:nvPicPr>
          <p:cNvPr id="960" name="pattern-thankyou.png" descr="pattern-thankyou.png"/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l="38786" t="18229" b="23513"/>
          <a:stretch/>
        </p:blipFill>
        <p:spPr>
          <a:xfrm>
            <a:off x="0" y="-3515"/>
            <a:ext cx="7457704" cy="6861515"/>
          </a:xfrm>
          <a:prstGeom prst="rect">
            <a:avLst/>
          </a:prstGeom>
          <a:ln w="12700">
            <a:miter lim="400000"/>
          </a:ln>
        </p:spPr>
      </p:pic>
      <p:sp>
        <p:nvSpPr>
          <p:cNvPr id="959" name="Thank You!"/>
          <p:cNvSpPr txBox="1">
            <a:spLocks noGrp="1"/>
          </p:cNvSpPr>
          <p:nvPr>
            <p:ph type="title"/>
          </p:nvPr>
        </p:nvSpPr>
        <p:spPr>
          <a:xfrm>
            <a:off x="2028108" y="2075599"/>
            <a:ext cx="5287091" cy="3120592"/>
          </a:xfrm>
          <a:prstGeom prst="rect">
            <a:avLst/>
          </a:prstGeom>
        </p:spPr>
        <p:txBody>
          <a:bodyPr anchor="ctr">
            <a:noAutofit/>
          </a:bodyPr>
          <a:lstStyle>
            <a:lvl1pPr marR="5080" indent="12700" algn="ctr">
              <a:lnSpc>
                <a:spcPts val="11400"/>
              </a:lnSpc>
              <a:defRPr sz="13000" b="0">
                <a:solidFill>
                  <a:srgbClr val="F2F2F2"/>
                </a:solidFill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r>
              <a:rPr sz="12000" b="1" dirty="0">
                <a:latin typeface="Arial Black" panose="020B0604020202020204" pitchFamily="34" charset="0"/>
                <a:cs typeface="Arial Black" panose="020B0604020202020204" pitchFamily="34" charset="0"/>
              </a:rPr>
              <a:t>Thank You!</a:t>
            </a:r>
          </a:p>
        </p:txBody>
      </p:sp>
      <p:pic>
        <p:nvPicPr>
          <p:cNvPr id="961" name="pattern-thankyou2.png" descr="pattern-thankyou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575" y="1130459"/>
            <a:ext cx="2224645" cy="14409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object 2"/>
          <p:cNvSpPr txBox="1">
            <a:spLocks noGrp="1"/>
          </p:cNvSpPr>
          <p:nvPr>
            <p:ph type="title"/>
          </p:nvPr>
        </p:nvSpPr>
        <p:spPr>
          <a:xfrm>
            <a:off x="359923" y="290467"/>
            <a:ext cx="6391073" cy="138153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marR="4216" indent="10540" defTabSz="758951">
              <a:tabLst>
                <a:tab pos="1549400" algn="l"/>
              </a:tabLst>
              <a:defRPr sz="4980"/>
            </a:lvl1pPr>
          </a:lstStyle>
          <a:p>
            <a:r>
              <a:rPr lang="en-US" dirty="0"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rPr>
              <a:t>Telecommunication company</a:t>
            </a:r>
            <a:endParaRPr dirty="0">
              <a:latin typeface="Arial Black" panose="020B0604020202020204" pitchFamily="34" charset="0"/>
              <a:ea typeface="Roboto Black" panose="02000000000000000000" pitchFamily="2" charset="0"/>
              <a:cs typeface="Arial Black" panose="020B0604020202020204" pitchFamily="34" charset="0"/>
            </a:endParaRPr>
          </a:p>
        </p:txBody>
      </p:sp>
      <p:sp>
        <p:nvSpPr>
          <p:cNvPr id="82" name="object 3"/>
          <p:cNvSpPr/>
          <p:nvPr/>
        </p:nvSpPr>
        <p:spPr>
          <a:xfrm>
            <a:off x="6327078" y="-58367"/>
            <a:ext cx="2816922" cy="296241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84" name="object 5"/>
          <p:cNvSpPr/>
          <p:nvPr/>
        </p:nvSpPr>
        <p:spPr>
          <a:xfrm>
            <a:off x="8208225" y="5486400"/>
            <a:ext cx="1" cy="1371600"/>
          </a:xfrm>
          <a:prstGeom prst="line">
            <a:avLst/>
          </a:prstGeom>
          <a:ln>
            <a:solidFill>
              <a:srgbClr val="F1452F"/>
            </a:solidFill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85" name="object 6"/>
          <p:cNvSpPr txBox="1"/>
          <p:nvPr/>
        </p:nvSpPr>
        <p:spPr>
          <a:xfrm>
            <a:off x="8136370" y="5234939"/>
            <a:ext cx="153353" cy="138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>
            <a:lvl1pPr indent="12700">
              <a:spcBef>
                <a:spcPts val="100"/>
              </a:spcBef>
              <a:defRPr sz="1200">
                <a:solidFill>
                  <a:srgbClr val="F1452F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</a:lstStyle>
          <a:p>
            <a:r>
              <a:rPr sz="900" dirty="0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86" name="object 7"/>
          <p:cNvSpPr/>
          <p:nvPr/>
        </p:nvSpPr>
        <p:spPr>
          <a:xfrm>
            <a:off x="945299" y="2743582"/>
            <a:ext cx="542925" cy="0"/>
          </a:xfrm>
          <a:prstGeom prst="line">
            <a:avLst/>
          </a:prstGeom>
          <a:ln w="76200">
            <a:solidFill>
              <a:srgbClr val="F1452F"/>
            </a:solidFill>
          </a:ln>
        </p:spPr>
        <p:txBody>
          <a:bodyPr lIns="34289" rIns="34289"/>
          <a:lstStyle/>
          <a:p>
            <a:endParaRPr sz="1086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9E08BA-9E5E-43DE-BCBB-DFF147A211A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2801821"/>
            <a:ext cx="9144000" cy="3277959"/>
          </a:xfrm>
          <a:prstGeom prst="rect">
            <a:avLst/>
          </a:prstGeom>
        </p:spPr>
      </p:pic>
      <p:pic>
        <p:nvPicPr>
          <p:cNvPr id="1026" name="Picture 2" descr="Image result for MTN Nigeria LOGO">
            <a:extLst>
              <a:ext uri="{FF2B5EF4-FFF2-40B4-BE49-F238E27FC236}">
                <a16:creationId xmlns:a16="http://schemas.microsoft.com/office/drawing/2014/main" id="{63855110-703E-42A2-9D82-626029B93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928" y="1811065"/>
            <a:ext cx="1418371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glo Nigeria LOGO">
            <a:extLst>
              <a:ext uri="{FF2B5EF4-FFF2-40B4-BE49-F238E27FC236}">
                <a16:creationId xmlns:a16="http://schemas.microsoft.com/office/drawing/2014/main" id="{FB20C72B-EFE9-4BE8-91FE-0F7EF5A15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0124" y="1639771"/>
            <a:ext cx="1162050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airtel Nigeria LOGO">
            <a:extLst>
              <a:ext uri="{FF2B5EF4-FFF2-40B4-BE49-F238E27FC236}">
                <a16:creationId xmlns:a16="http://schemas.microsoft.com/office/drawing/2014/main" id="{89E8829C-6BD4-41FE-A56C-8C3A2B325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302" y="1818284"/>
            <a:ext cx="1895825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verizon LOGO">
            <a:extLst>
              <a:ext uri="{FF2B5EF4-FFF2-40B4-BE49-F238E27FC236}">
                <a16:creationId xmlns:a16="http://schemas.microsoft.com/office/drawing/2014/main" id="{C5005CB1-2FE0-4C5B-A456-0AD2DD2F70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15815"/>
            <a:ext cx="1247775" cy="118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object 2"/>
          <p:cNvSpPr/>
          <p:nvPr/>
        </p:nvSpPr>
        <p:spPr>
          <a:xfrm>
            <a:off x="0" y="-2"/>
            <a:ext cx="7742712" cy="6858001"/>
          </a:xfrm>
          <a:prstGeom prst="rect">
            <a:avLst/>
          </a:prstGeom>
          <a:blipFill>
            <a:blip r:embed="rId3"/>
            <a:stretch>
              <a:fillRect t="-19542"/>
            </a:stretch>
          </a:blip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96" name="object 3"/>
          <p:cNvSpPr/>
          <p:nvPr/>
        </p:nvSpPr>
        <p:spPr>
          <a:xfrm>
            <a:off x="2776540" y="0"/>
            <a:ext cx="6367460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6668" y="0"/>
                </a:lnTo>
                <a:lnTo>
                  <a:pt x="16656" y="30"/>
                </a:lnTo>
                <a:lnTo>
                  <a:pt x="16572" y="120"/>
                </a:lnTo>
                <a:lnTo>
                  <a:pt x="16488" y="210"/>
                </a:lnTo>
                <a:lnTo>
                  <a:pt x="16405" y="270"/>
                </a:lnTo>
                <a:lnTo>
                  <a:pt x="16323" y="360"/>
                </a:lnTo>
                <a:lnTo>
                  <a:pt x="16160" y="540"/>
                </a:lnTo>
                <a:lnTo>
                  <a:pt x="16080" y="630"/>
                </a:lnTo>
                <a:lnTo>
                  <a:pt x="15999" y="690"/>
                </a:lnTo>
                <a:lnTo>
                  <a:pt x="15760" y="960"/>
                </a:lnTo>
                <a:lnTo>
                  <a:pt x="15680" y="1020"/>
                </a:lnTo>
                <a:lnTo>
                  <a:pt x="15600" y="1110"/>
                </a:lnTo>
                <a:lnTo>
                  <a:pt x="15521" y="1170"/>
                </a:lnTo>
                <a:lnTo>
                  <a:pt x="15441" y="1260"/>
                </a:lnTo>
                <a:lnTo>
                  <a:pt x="15361" y="1320"/>
                </a:lnTo>
                <a:lnTo>
                  <a:pt x="15280" y="1410"/>
                </a:lnTo>
                <a:lnTo>
                  <a:pt x="15200" y="1470"/>
                </a:lnTo>
                <a:lnTo>
                  <a:pt x="15118" y="1560"/>
                </a:lnTo>
                <a:lnTo>
                  <a:pt x="14872" y="1740"/>
                </a:lnTo>
                <a:lnTo>
                  <a:pt x="14788" y="1830"/>
                </a:lnTo>
                <a:lnTo>
                  <a:pt x="14618" y="1950"/>
                </a:lnTo>
                <a:lnTo>
                  <a:pt x="14445" y="2070"/>
                </a:lnTo>
                <a:lnTo>
                  <a:pt x="14356" y="2100"/>
                </a:lnTo>
                <a:lnTo>
                  <a:pt x="14058" y="2280"/>
                </a:lnTo>
                <a:lnTo>
                  <a:pt x="13766" y="2460"/>
                </a:lnTo>
                <a:lnTo>
                  <a:pt x="13622" y="2520"/>
                </a:lnTo>
                <a:lnTo>
                  <a:pt x="13479" y="2610"/>
                </a:lnTo>
                <a:lnTo>
                  <a:pt x="13061" y="2790"/>
                </a:lnTo>
                <a:lnTo>
                  <a:pt x="12521" y="3030"/>
                </a:lnTo>
                <a:lnTo>
                  <a:pt x="12390" y="3060"/>
                </a:lnTo>
                <a:lnTo>
                  <a:pt x="12130" y="3180"/>
                </a:lnTo>
                <a:lnTo>
                  <a:pt x="11874" y="3240"/>
                </a:lnTo>
                <a:lnTo>
                  <a:pt x="11748" y="3300"/>
                </a:lnTo>
                <a:lnTo>
                  <a:pt x="11252" y="3420"/>
                </a:lnTo>
                <a:lnTo>
                  <a:pt x="11131" y="3480"/>
                </a:lnTo>
                <a:lnTo>
                  <a:pt x="10890" y="3540"/>
                </a:lnTo>
                <a:lnTo>
                  <a:pt x="10771" y="3540"/>
                </a:lnTo>
                <a:lnTo>
                  <a:pt x="10070" y="3720"/>
                </a:lnTo>
                <a:lnTo>
                  <a:pt x="9728" y="3780"/>
                </a:lnTo>
                <a:lnTo>
                  <a:pt x="9501" y="3840"/>
                </a:lnTo>
                <a:lnTo>
                  <a:pt x="9389" y="3840"/>
                </a:lnTo>
                <a:lnTo>
                  <a:pt x="8053" y="4200"/>
                </a:lnTo>
                <a:lnTo>
                  <a:pt x="7942" y="4260"/>
                </a:lnTo>
                <a:lnTo>
                  <a:pt x="7720" y="4320"/>
                </a:lnTo>
                <a:lnTo>
                  <a:pt x="7609" y="4380"/>
                </a:lnTo>
                <a:lnTo>
                  <a:pt x="7497" y="4410"/>
                </a:lnTo>
                <a:lnTo>
                  <a:pt x="7385" y="4470"/>
                </a:lnTo>
                <a:lnTo>
                  <a:pt x="7273" y="4500"/>
                </a:lnTo>
                <a:lnTo>
                  <a:pt x="7048" y="4620"/>
                </a:lnTo>
                <a:lnTo>
                  <a:pt x="6964" y="4680"/>
                </a:lnTo>
                <a:lnTo>
                  <a:pt x="6883" y="4710"/>
                </a:lnTo>
                <a:lnTo>
                  <a:pt x="6805" y="4770"/>
                </a:lnTo>
                <a:lnTo>
                  <a:pt x="6729" y="4800"/>
                </a:lnTo>
                <a:lnTo>
                  <a:pt x="6655" y="4860"/>
                </a:lnTo>
                <a:lnTo>
                  <a:pt x="6514" y="4980"/>
                </a:lnTo>
                <a:lnTo>
                  <a:pt x="6383" y="5100"/>
                </a:lnTo>
                <a:lnTo>
                  <a:pt x="6259" y="5220"/>
                </a:lnTo>
                <a:lnTo>
                  <a:pt x="6144" y="5340"/>
                </a:lnTo>
                <a:lnTo>
                  <a:pt x="6089" y="5430"/>
                </a:lnTo>
                <a:lnTo>
                  <a:pt x="6036" y="5490"/>
                </a:lnTo>
                <a:lnTo>
                  <a:pt x="5985" y="5550"/>
                </a:lnTo>
                <a:lnTo>
                  <a:pt x="5935" y="5640"/>
                </a:lnTo>
                <a:lnTo>
                  <a:pt x="5888" y="5730"/>
                </a:lnTo>
                <a:lnTo>
                  <a:pt x="5842" y="5790"/>
                </a:lnTo>
                <a:lnTo>
                  <a:pt x="5797" y="5880"/>
                </a:lnTo>
                <a:lnTo>
                  <a:pt x="5754" y="5970"/>
                </a:lnTo>
                <a:lnTo>
                  <a:pt x="5713" y="6030"/>
                </a:lnTo>
                <a:lnTo>
                  <a:pt x="5673" y="6120"/>
                </a:lnTo>
                <a:lnTo>
                  <a:pt x="5634" y="6210"/>
                </a:lnTo>
                <a:lnTo>
                  <a:pt x="5597" y="6300"/>
                </a:lnTo>
                <a:lnTo>
                  <a:pt x="5561" y="6390"/>
                </a:lnTo>
                <a:lnTo>
                  <a:pt x="5526" y="6480"/>
                </a:lnTo>
                <a:lnTo>
                  <a:pt x="5493" y="6570"/>
                </a:lnTo>
                <a:lnTo>
                  <a:pt x="5460" y="6660"/>
                </a:lnTo>
                <a:lnTo>
                  <a:pt x="5429" y="6750"/>
                </a:lnTo>
                <a:lnTo>
                  <a:pt x="5399" y="6840"/>
                </a:lnTo>
                <a:lnTo>
                  <a:pt x="5369" y="6930"/>
                </a:lnTo>
                <a:lnTo>
                  <a:pt x="5341" y="7050"/>
                </a:lnTo>
                <a:lnTo>
                  <a:pt x="5314" y="7140"/>
                </a:lnTo>
                <a:lnTo>
                  <a:pt x="5287" y="7230"/>
                </a:lnTo>
                <a:lnTo>
                  <a:pt x="5261" y="7350"/>
                </a:lnTo>
                <a:lnTo>
                  <a:pt x="5236" y="7440"/>
                </a:lnTo>
                <a:lnTo>
                  <a:pt x="5212" y="7530"/>
                </a:lnTo>
                <a:lnTo>
                  <a:pt x="5188" y="7650"/>
                </a:lnTo>
                <a:lnTo>
                  <a:pt x="5165" y="7740"/>
                </a:lnTo>
                <a:lnTo>
                  <a:pt x="5142" y="7860"/>
                </a:lnTo>
                <a:lnTo>
                  <a:pt x="5120" y="7950"/>
                </a:lnTo>
                <a:lnTo>
                  <a:pt x="5098" y="8070"/>
                </a:lnTo>
                <a:lnTo>
                  <a:pt x="5077" y="8190"/>
                </a:lnTo>
                <a:lnTo>
                  <a:pt x="5056" y="8280"/>
                </a:lnTo>
                <a:lnTo>
                  <a:pt x="5035" y="8400"/>
                </a:lnTo>
                <a:lnTo>
                  <a:pt x="5014" y="8490"/>
                </a:lnTo>
                <a:lnTo>
                  <a:pt x="4994" y="8610"/>
                </a:lnTo>
                <a:lnTo>
                  <a:pt x="4974" y="8730"/>
                </a:lnTo>
                <a:lnTo>
                  <a:pt x="4954" y="8820"/>
                </a:lnTo>
                <a:lnTo>
                  <a:pt x="4873" y="9270"/>
                </a:lnTo>
                <a:lnTo>
                  <a:pt x="4852" y="9390"/>
                </a:lnTo>
                <a:lnTo>
                  <a:pt x="4832" y="9510"/>
                </a:lnTo>
                <a:lnTo>
                  <a:pt x="4810" y="9630"/>
                </a:lnTo>
                <a:lnTo>
                  <a:pt x="4789" y="9750"/>
                </a:lnTo>
                <a:lnTo>
                  <a:pt x="4767" y="9840"/>
                </a:lnTo>
                <a:lnTo>
                  <a:pt x="4745" y="9960"/>
                </a:lnTo>
                <a:lnTo>
                  <a:pt x="4723" y="10080"/>
                </a:lnTo>
                <a:lnTo>
                  <a:pt x="4699" y="10200"/>
                </a:lnTo>
                <a:lnTo>
                  <a:pt x="4676" y="10320"/>
                </a:lnTo>
                <a:lnTo>
                  <a:pt x="4651" y="10440"/>
                </a:lnTo>
                <a:lnTo>
                  <a:pt x="4626" y="10530"/>
                </a:lnTo>
                <a:lnTo>
                  <a:pt x="4601" y="10650"/>
                </a:lnTo>
                <a:lnTo>
                  <a:pt x="4574" y="10770"/>
                </a:lnTo>
                <a:lnTo>
                  <a:pt x="4547" y="10890"/>
                </a:lnTo>
                <a:lnTo>
                  <a:pt x="4518" y="11010"/>
                </a:lnTo>
                <a:lnTo>
                  <a:pt x="4489" y="11130"/>
                </a:lnTo>
                <a:lnTo>
                  <a:pt x="4459" y="11220"/>
                </a:lnTo>
                <a:lnTo>
                  <a:pt x="4428" y="11340"/>
                </a:lnTo>
                <a:lnTo>
                  <a:pt x="4395" y="11460"/>
                </a:lnTo>
                <a:lnTo>
                  <a:pt x="4362" y="11580"/>
                </a:lnTo>
                <a:lnTo>
                  <a:pt x="4327" y="11700"/>
                </a:lnTo>
                <a:lnTo>
                  <a:pt x="4291" y="11790"/>
                </a:lnTo>
                <a:lnTo>
                  <a:pt x="4254" y="11910"/>
                </a:lnTo>
                <a:lnTo>
                  <a:pt x="4216" y="12030"/>
                </a:lnTo>
                <a:lnTo>
                  <a:pt x="4176" y="12150"/>
                </a:lnTo>
                <a:lnTo>
                  <a:pt x="4135" y="12240"/>
                </a:lnTo>
                <a:lnTo>
                  <a:pt x="4092" y="12360"/>
                </a:lnTo>
                <a:lnTo>
                  <a:pt x="4047" y="12480"/>
                </a:lnTo>
                <a:lnTo>
                  <a:pt x="4001" y="12570"/>
                </a:lnTo>
                <a:lnTo>
                  <a:pt x="3954" y="12690"/>
                </a:lnTo>
                <a:lnTo>
                  <a:pt x="3905" y="12810"/>
                </a:lnTo>
                <a:lnTo>
                  <a:pt x="3854" y="12900"/>
                </a:lnTo>
                <a:lnTo>
                  <a:pt x="3801" y="13020"/>
                </a:lnTo>
                <a:lnTo>
                  <a:pt x="3746" y="13110"/>
                </a:lnTo>
                <a:lnTo>
                  <a:pt x="3690" y="13230"/>
                </a:lnTo>
                <a:lnTo>
                  <a:pt x="3631" y="13320"/>
                </a:lnTo>
                <a:lnTo>
                  <a:pt x="3571" y="13440"/>
                </a:lnTo>
                <a:lnTo>
                  <a:pt x="3508" y="13530"/>
                </a:lnTo>
                <a:lnTo>
                  <a:pt x="3443" y="13620"/>
                </a:lnTo>
                <a:lnTo>
                  <a:pt x="3377" y="13740"/>
                </a:lnTo>
                <a:lnTo>
                  <a:pt x="3308" y="13830"/>
                </a:lnTo>
                <a:lnTo>
                  <a:pt x="3236" y="13920"/>
                </a:lnTo>
                <a:lnTo>
                  <a:pt x="3163" y="14010"/>
                </a:lnTo>
                <a:lnTo>
                  <a:pt x="3087" y="14130"/>
                </a:lnTo>
                <a:lnTo>
                  <a:pt x="3009" y="14220"/>
                </a:lnTo>
                <a:lnTo>
                  <a:pt x="2928" y="14310"/>
                </a:lnTo>
                <a:lnTo>
                  <a:pt x="2845" y="14400"/>
                </a:lnTo>
                <a:lnTo>
                  <a:pt x="2775" y="14490"/>
                </a:lnTo>
                <a:lnTo>
                  <a:pt x="2706" y="14550"/>
                </a:lnTo>
                <a:lnTo>
                  <a:pt x="2568" y="14730"/>
                </a:lnTo>
                <a:lnTo>
                  <a:pt x="2500" y="14790"/>
                </a:lnTo>
                <a:lnTo>
                  <a:pt x="2432" y="14880"/>
                </a:lnTo>
                <a:lnTo>
                  <a:pt x="2297" y="15060"/>
                </a:lnTo>
                <a:lnTo>
                  <a:pt x="2230" y="15150"/>
                </a:lnTo>
                <a:lnTo>
                  <a:pt x="2164" y="15270"/>
                </a:lnTo>
                <a:lnTo>
                  <a:pt x="2098" y="15360"/>
                </a:lnTo>
                <a:lnTo>
                  <a:pt x="2033" y="15450"/>
                </a:lnTo>
                <a:lnTo>
                  <a:pt x="1968" y="15540"/>
                </a:lnTo>
                <a:lnTo>
                  <a:pt x="1904" y="15660"/>
                </a:lnTo>
                <a:lnTo>
                  <a:pt x="1840" y="15750"/>
                </a:lnTo>
                <a:lnTo>
                  <a:pt x="1777" y="15870"/>
                </a:lnTo>
                <a:lnTo>
                  <a:pt x="1715" y="15960"/>
                </a:lnTo>
                <a:lnTo>
                  <a:pt x="1653" y="16080"/>
                </a:lnTo>
                <a:lnTo>
                  <a:pt x="1592" y="16170"/>
                </a:lnTo>
                <a:lnTo>
                  <a:pt x="1532" y="16290"/>
                </a:lnTo>
                <a:lnTo>
                  <a:pt x="1472" y="16410"/>
                </a:lnTo>
                <a:lnTo>
                  <a:pt x="1414" y="16500"/>
                </a:lnTo>
                <a:lnTo>
                  <a:pt x="1356" y="16620"/>
                </a:lnTo>
                <a:lnTo>
                  <a:pt x="1299" y="16740"/>
                </a:lnTo>
                <a:lnTo>
                  <a:pt x="1242" y="16860"/>
                </a:lnTo>
                <a:lnTo>
                  <a:pt x="1187" y="16950"/>
                </a:lnTo>
                <a:lnTo>
                  <a:pt x="1133" y="17070"/>
                </a:lnTo>
                <a:lnTo>
                  <a:pt x="1079" y="17190"/>
                </a:lnTo>
                <a:lnTo>
                  <a:pt x="1027" y="17310"/>
                </a:lnTo>
                <a:lnTo>
                  <a:pt x="975" y="17430"/>
                </a:lnTo>
                <a:lnTo>
                  <a:pt x="925" y="17550"/>
                </a:lnTo>
                <a:lnTo>
                  <a:pt x="875" y="17670"/>
                </a:lnTo>
                <a:lnTo>
                  <a:pt x="827" y="17790"/>
                </a:lnTo>
                <a:lnTo>
                  <a:pt x="779" y="17910"/>
                </a:lnTo>
                <a:lnTo>
                  <a:pt x="733" y="18030"/>
                </a:lnTo>
                <a:lnTo>
                  <a:pt x="688" y="18150"/>
                </a:lnTo>
                <a:lnTo>
                  <a:pt x="644" y="18270"/>
                </a:lnTo>
                <a:lnTo>
                  <a:pt x="601" y="18390"/>
                </a:lnTo>
                <a:lnTo>
                  <a:pt x="560" y="18510"/>
                </a:lnTo>
                <a:lnTo>
                  <a:pt x="520" y="18630"/>
                </a:lnTo>
                <a:lnTo>
                  <a:pt x="481" y="18750"/>
                </a:lnTo>
                <a:lnTo>
                  <a:pt x="443" y="18900"/>
                </a:lnTo>
                <a:lnTo>
                  <a:pt x="407" y="19020"/>
                </a:lnTo>
                <a:lnTo>
                  <a:pt x="372" y="19140"/>
                </a:lnTo>
                <a:lnTo>
                  <a:pt x="339" y="19260"/>
                </a:lnTo>
                <a:lnTo>
                  <a:pt x="306" y="19380"/>
                </a:lnTo>
                <a:lnTo>
                  <a:pt x="276" y="19500"/>
                </a:lnTo>
                <a:lnTo>
                  <a:pt x="247" y="19620"/>
                </a:lnTo>
                <a:lnTo>
                  <a:pt x="219" y="19740"/>
                </a:lnTo>
                <a:lnTo>
                  <a:pt x="193" y="19860"/>
                </a:lnTo>
                <a:lnTo>
                  <a:pt x="168" y="19980"/>
                </a:lnTo>
                <a:lnTo>
                  <a:pt x="145" y="20100"/>
                </a:lnTo>
                <a:lnTo>
                  <a:pt x="123" y="20220"/>
                </a:lnTo>
                <a:lnTo>
                  <a:pt x="104" y="20340"/>
                </a:lnTo>
                <a:lnTo>
                  <a:pt x="85" y="20460"/>
                </a:lnTo>
                <a:lnTo>
                  <a:pt x="69" y="20580"/>
                </a:lnTo>
                <a:lnTo>
                  <a:pt x="54" y="20700"/>
                </a:lnTo>
                <a:lnTo>
                  <a:pt x="41" y="20820"/>
                </a:lnTo>
                <a:lnTo>
                  <a:pt x="30" y="20910"/>
                </a:lnTo>
                <a:lnTo>
                  <a:pt x="20" y="21030"/>
                </a:lnTo>
                <a:lnTo>
                  <a:pt x="12" y="21150"/>
                </a:lnTo>
                <a:lnTo>
                  <a:pt x="6" y="21270"/>
                </a:lnTo>
                <a:lnTo>
                  <a:pt x="2" y="21360"/>
                </a:lnTo>
                <a:lnTo>
                  <a:pt x="0" y="21480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rgbClr val="5C2CCE"/>
          </a:solidFill>
          <a:ln w="12700">
            <a:miter lim="400000"/>
          </a:ln>
        </p:spPr>
        <p:txBody>
          <a:bodyPr lIns="34289" rIns="34289"/>
          <a:lstStyle/>
          <a:p>
            <a:endParaRPr sz="1086" dirty="0"/>
          </a:p>
        </p:txBody>
      </p:sp>
      <p:sp>
        <p:nvSpPr>
          <p:cNvPr id="98" name="object 5"/>
          <p:cNvSpPr txBox="1">
            <a:spLocks noGrp="1"/>
          </p:cNvSpPr>
          <p:nvPr>
            <p:ph type="title"/>
          </p:nvPr>
        </p:nvSpPr>
        <p:spPr>
          <a:xfrm>
            <a:off x="3834582" y="2062949"/>
            <a:ext cx="4857488" cy="4454583"/>
          </a:xfrm>
          <a:prstGeom prst="rect">
            <a:avLst/>
          </a:prstGeom>
        </p:spPr>
        <p:txBody>
          <a:bodyPr>
            <a:normAutofit fontScale="90000"/>
          </a:bodyPr>
          <a:lstStyle>
            <a:lvl1pPr indent="11049" defTabSz="795527">
              <a:defRPr sz="6090">
                <a:solidFill>
                  <a:srgbClr val="FFFFFF"/>
                </a:solidFill>
                <a:latin typeface="Poppins-Black"/>
                <a:ea typeface="Poppins-Black"/>
                <a:cs typeface="Poppins-Black"/>
                <a:sym typeface="Poppins-Black"/>
              </a:defRPr>
            </a:lvl1pPr>
          </a:lstStyle>
          <a:p>
            <a:pPr indent="0" algn="r"/>
            <a:r>
              <a:rPr lang="en-US" sz="1800" dirty="0">
                <a:latin typeface="Arial Black" panose="020B0604020202020204" pitchFamily="34" charset="0"/>
                <a:cs typeface="Arial Black" panose="020B0604020202020204" pitchFamily="34" charset="0"/>
              </a:rPr>
              <a:t>Challenges  in the telecommunication industry</a:t>
            </a:r>
            <a:br>
              <a:rPr lang="en-US" sz="1800" dirty="0">
                <a:latin typeface="Arial Black" panose="020B0604020202020204" pitchFamily="34" charset="0"/>
                <a:cs typeface="Arial Black" panose="020B0604020202020204" pitchFamily="34" charset="0"/>
              </a:rPr>
            </a:br>
            <a:br>
              <a:rPr lang="en-US" sz="1800" dirty="0"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en-US" sz="2000" dirty="0"/>
              <a:t>IoT: The traffic explosion</a:t>
            </a:r>
            <a:br>
              <a:rPr lang="en-US" dirty="0"/>
            </a:br>
            <a:br>
              <a:rPr lang="en-US" sz="2000" dirty="0"/>
            </a:br>
            <a:r>
              <a:rPr lang="en-US" sz="2000" dirty="0"/>
              <a:t>Decrease in voice revenue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Security: The network is the threat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Network congestion and Optimization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Customer Churn in Telecommunication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br>
              <a:rPr lang="en-US" sz="1800" dirty="0"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en-US" sz="1800" dirty="0">
                <a:latin typeface="Arial Black" panose="020B0604020202020204" pitchFamily="34" charset="0"/>
                <a:cs typeface="Arial Black" panose="020B0604020202020204" pitchFamily="34" charset="0"/>
              </a:rPr>
              <a:t> </a:t>
            </a:r>
            <a:endParaRPr sz="1800"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A14DEE-17B2-3442-AD8F-9FFFFAFE28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395" y="447910"/>
            <a:ext cx="828675" cy="7715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object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36050"/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pic>
        <p:nvPicPr>
          <p:cNvPr id="116" name="pattern-section.png" descr="pattern-section.png"/>
          <p:cNvPicPr>
            <a:picLocks noChangeAspect="1"/>
          </p:cNvPicPr>
          <p:nvPr/>
        </p:nvPicPr>
        <p:blipFill rotWithShape="1">
          <a:blip r:embed="rId2"/>
          <a:srcRect t="25182" r="36989" b="16237"/>
          <a:stretch/>
        </p:blipFill>
        <p:spPr>
          <a:xfrm>
            <a:off x="2028110" y="0"/>
            <a:ext cx="7003514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Section Title"/>
          <p:cNvSpPr txBox="1">
            <a:spLocks noGrp="1"/>
          </p:cNvSpPr>
          <p:nvPr>
            <p:ph type="title"/>
          </p:nvPr>
        </p:nvSpPr>
        <p:spPr>
          <a:xfrm>
            <a:off x="1376766" y="2093446"/>
            <a:ext cx="5952108" cy="3120592"/>
          </a:xfrm>
          <a:prstGeom prst="rect">
            <a:avLst/>
          </a:prstGeom>
        </p:spPr>
        <p:txBody>
          <a:bodyPr anchor="ctr">
            <a:noAutofit/>
          </a:bodyPr>
          <a:lstStyle>
            <a:lvl1pPr marR="5080" indent="12700">
              <a:lnSpc>
                <a:spcPts val="10500"/>
              </a:lnSpc>
              <a:defRPr sz="12000" b="0">
                <a:solidFill>
                  <a:srgbClr val="F2F2F2"/>
                </a:solidFill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r>
              <a:rPr lang="en-US" sz="8800" b="1" dirty="0">
                <a:latin typeface="Arial Black" panose="020B0604020202020204" pitchFamily="34" charset="0"/>
                <a:cs typeface="Arial Black" panose="020B0604020202020204" pitchFamily="34" charset="0"/>
              </a:rPr>
              <a:t>Why study Customer churn?</a:t>
            </a:r>
            <a:endParaRPr sz="8800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pic>
        <p:nvPicPr>
          <p:cNvPr id="118" name="pattern-thankyou2.png" descr="pattern-thankyou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900000">
            <a:off x="937159" y="1627561"/>
            <a:ext cx="925171" cy="5992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object 2"/>
          <p:cNvSpPr txBox="1">
            <a:spLocks noGrp="1"/>
          </p:cNvSpPr>
          <p:nvPr>
            <p:ph type="title"/>
          </p:nvPr>
        </p:nvSpPr>
        <p:spPr>
          <a:xfrm>
            <a:off x="1216761" y="314579"/>
            <a:ext cx="4574476" cy="70485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indent="11175" defTabSz="804672">
              <a:defRPr sz="5280"/>
            </a:lvl1pPr>
          </a:lstStyle>
          <a:p>
            <a:r>
              <a:rPr lang="en-US" altLang="en-US" sz="2700" dirty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Why Study Customer Churn?</a:t>
            </a:r>
            <a:br>
              <a:rPr lang="en-US" altLang="en-US" sz="800" b="0" dirty="0">
                <a:solidFill>
                  <a:schemeClr val="tx1"/>
                </a:solidFill>
                <a:latin typeface="Arial" panose="020B0604020202020204" pitchFamily="34" charset="0"/>
              </a:rPr>
            </a:br>
            <a:endParaRPr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121" name="object 3"/>
          <p:cNvSpPr/>
          <p:nvPr/>
        </p:nvSpPr>
        <p:spPr>
          <a:xfrm>
            <a:off x="6327078" y="3354"/>
            <a:ext cx="2816922" cy="296241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122" name="object 4"/>
          <p:cNvSpPr txBox="1"/>
          <p:nvPr/>
        </p:nvSpPr>
        <p:spPr>
          <a:xfrm>
            <a:off x="935774" y="5011008"/>
            <a:ext cx="5615464" cy="323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spAutoFit/>
          </a:bodyPr>
          <a:lstStyle/>
          <a:p>
            <a:pPr marR="1897379" indent="9525">
              <a:spcBef>
                <a:spcPts val="75"/>
              </a:spcBef>
              <a:defRPr sz="2800">
                <a:solidFill>
                  <a:srgbClr val="464153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pPr>
            <a:endParaRPr sz="2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5" name="object 7"/>
          <p:cNvSpPr/>
          <p:nvPr/>
        </p:nvSpPr>
        <p:spPr>
          <a:xfrm>
            <a:off x="945299" y="2008442"/>
            <a:ext cx="542925" cy="0"/>
          </a:xfrm>
          <a:prstGeom prst="line">
            <a:avLst/>
          </a:prstGeom>
          <a:ln w="76200">
            <a:solidFill>
              <a:srgbClr val="F1452F"/>
            </a:solidFill>
          </a:ln>
        </p:spPr>
        <p:txBody>
          <a:bodyPr lIns="34289" rIns="34289"/>
          <a:lstStyle/>
          <a:p>
            <a:endParaRPr sz="1086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9F2A072-84B1-4B40-AF35-361608774B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97379"/>
            <a:ext cx="705193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Losing customers is the BIGGEST problem that businesses face</a:t>
            </a: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CAB23B9B-E8FE-42AB-8E94-D98BCC1227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669481"/>
            <a:ext cx="8032608" cy="25925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25373" tIns="0" rIns="0" bIns="372945" numCol="1" anchor="ctr" anchorCtr="0" compatLnSpc="1">
            <a:prstTxWarp prst="textNoShape">
              <a:avLst/>
            </a:prstTxWarp>
            <a:spAutoFit/>
          </a:bodyPr>
          <a:lstStyle>
            <a:lvl1pPr eaLnBrk="0" fontAlgn="base">
              <a:spcBef>
                <a:spcPct val="0"/>
              </a:spcBef>
              <a:spcAft>
                <a:spcPct val="0"/>
              </a:spcAft>
              <a:tabLst>
                <a:tab pos="760413" algn="ctr"/>
                <a:tab pos="2722563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>
              <a:spcBef>
                <a:spcPct val="0"/>
              </a:spcBef>
              <a:spcAft>
                <a:spcPct val="0"/>
              </a:spcAft>
              <a:tabLst>
                <a:tab pos="760413" algn="ctr"/>
                <a:tab pos="2722563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>
              <a:spcBef>
                <a:spcPct val="0"/>
              </a:spcBef>
              <a:spcAft>
                <a:spcPct val="0"/>
              </a:spcAft>
              <a:tabLst>
                <a:tab pos="760413" algn="ctr"/>
                <a:tab pos="2722563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>
              <a:spcBef>
                <a:spcPct val="0"/>
              </a:spcBef>
              <a:spcAft>
                <a:spcPct val="0"/>
              </a:spcAft>
              <a:tabLst>
                <a:tab pos="760413" algn="ctr"/>
                <a:tab pos="2722563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>
              <a:spcBef>
                <a:spcPct val="0"/>
              </a:spcBef>
              <a:spcAft>
                <a:spcPct val="0"/>
              </a:spcAft>
              <a:tabLst>
                <a:tab pos="760413" algn="ctr"/>
                <a:tab pos="2722563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>
              <a:spcBef>
                <a:spcPct val="0"/>
              </a:spcBef>
              <a:spcAft>
                <a:spcPct val="0"/>
              </a:spcAft>
              <a:tabLst>
                <a:tab pos="760413" algn="ctr"/>
                <a:tab pos="2722563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>
              <a:spcBef>
                <a:spcPct val="0"/>
              </a:spcBef>
              <a:spcAft>
                <a:spcPct val="0"/>
              </a:spcAft>
              <a:tabLst>
                <a:tab pos="760413" algn="ctr"/>
                <a:tab pos="2722563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>
              <a:spcBef>
                <a:spcPct val="0"/>
              </a:spcBef>
              <a:spcAft>
                <a:spcPct val="0"/>
              </a:spcAft>
              <a:tabLst>
                <a:tab pos="760413" algn="ctr"/>
                <a:tab pos="2722563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>
              <a:spcBef>
                <a:spcPct val="0"/>
              </a:spcBef>
              <a:spcAft>
                <a:spcPct val="0"/>
              </a:spcAft>
              <a:tabLst>
                <a:tab pos="760413" algn="ctr"/>
                <a:tab pos="2722563" algn="ct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>
                <a:tab pos="760413" algn="ctr"/>
                <a:tab pos="2722563" algn="ctr"/>
              </a:tabLs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It costs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5x - 25x as much to find a new customer than it does to retain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760413" algn="ctr"/>
                <a:tab pos="2722563" algn="ctr"/>
              </a:tabLst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595959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  <a:cs typeface="Calibri" panose="020F0502020204030204" pitchFamily="34" charset="0"/>
              </a:rPr>
              <a:t>an existing customer 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760413" algn="ctr"/>
                <a:tab pos="2722563" algn="ctr"/>
              </a:tabLst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595959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r>
              <a:rPr lang="en-US" sz="1600" dirty="0"/>
              <a:t>Assuming: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sz="1600" dirty="0"/>
              <a:t>It costs the company </a:t>
            </a:r>
            <a:r>
              <a:rPr lang="en-US" sz="1600" b="1" dirty="0"/>
              <a:t>$500 to find a new customer</a:t>
            </a:r>
            <a:endParaRPr lang="en-US" sz="1200" dirty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200" dirty="0"/>
              <a:t>	</a:t>
            </a:r>
            <a:r>
              <a:rPr lang="en-US" sz="1600" dirty="0"/>
              <a:t>It costs the company </a:t>
            </a:r>
            <a:r>
              <a:rPr lang="en-US" sz="1600" b="1" dirty="0"/>
              <a:t>$100 to retain an existing customer</a:t>
            </a:r>
            <a:endParaRPr lang="en-US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760413" algn="ctr"/>
                <a:tab pos="2722563" algn="ctr"/>
              </a:tabLst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595959"/>
              </a:solidFill>
              <a:effectLst/>
              <a:latin typeface="Arial" panose="020B0604020202020204" pitchFamily="34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760413" algn="ctr"/>
                <a:tab pos="2722563" algn="ctr"/>
              </a:tabLst>
            </a:pPr>
            <a:endParaRPr lang="en-US" altLang="en-US" sz="1800" b="1" dirty="0">
              <a:solidFill>
                <a:srgbClr val="595959"/>
              </a:solidFill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760413" algn="ctr"/>
                <a:tab pos="2722563" algn="ctr"/>
              </a:tabLst>
            </a:pPr>
            <a:endParaRPr kumimoji="0" lang="en-US" altLang="en-US" sz="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3" name="Picture 5" descr="Related image">
            <a:extLst>
              <a:ext uri="{FF2B5EF4-FFF2-40B4-BE49-F238E27FC236}">
                <a16:creationId xmlns:a16="http://schemas.microsoft.com/office/drawing/2014/main" id="{45537938-6D05-46F5-8D4D-CE5E7C579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322847"/>
            <a:ext cx="9143999" cy="3582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90D088-29F6-48CE-85BF-57D2A1003C2E}"/>
              </a:ext>
            </a:extLst>
          </p:cNvPr>
          <p:cNvSpPr txBox="1"/>
          <p:nvPr/>
        </p:nvSpPr>
        <p:spPr>
          <a:xfrm>
            <a:off x="7167716" y="3105835"/>
            <a:ext cx="2104103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C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Customer looking for better service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”</a:t>
            </a:r>
          </a:p>
        </p:txBody>
      </p:sp>
      <p:sp>
        <p:nvSpPr>
          <p:cNvPr id="8" name="Arrow: Curved Left 7">
            <a:extLst>
              <a:ext uri="{FF2B5EF4-FFF2-40B4-BE49-F238E27FC236}">
                <a16:creationId xmlns:a16="http://schemas.microsoft.com/office/drawing/2014/main" id="{50D93061-DAE6-4DE6-8EE1-EE34FA5FD51F}"/>
              </a:ext>
            </a:extLst>
          </p:cNvPr>
          <p:cNvSpPr/>
          <p:nvPr/>
        </p:nvSpPr>
        <p:spPr>
          <a:xfrm>
            <a:off x="8286453" y="3672097"/>
            <a:ext cx="731520" cy="1216152"/>
          </a:xfrm>
          <a:prstGeom prst="curvedLeftArrow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object 2"/>
          <p:cNvSpPr txBox="1">
            <a:spLocks noGrp="1"/>
          </p:cNvSpPr>
          <p:nvPr>
            <p:ph type="title"/>
          </p:nvPr>
        </p:nvSpPr>
        <p:spPr>
          <a:xfrm>
            <a:off x="2045073" y="532342"/>
            <a:ext cx="4820128" cy="5917096"/>
          </a:xfrm>
          <a:prstGeom prst="rect">
            <a:avLst/>
          </a:prstGeom>
        </p:spPr>
        <p:txBody>
          <a:bodyPr>
            <a:normAutofit fontScale="90000"/>
          </a:bodyPr>
          <a:lstStyle>
            <a:lvl1pPr marR="4318" indent="10255" algn="ctr" defTabSz="777240">
              <a:lnSpc>
                <a:spcPct val="111099"/>
              </a:lnSpc>
              <a:tabLst>
                <a:tab pos="1409700" algn="l"/>
                <a:tab pos="1473200" algn="l"/>
                <a:tab pos="2527300" algn="l"/>
                <a:tab pos="2679700" algn="l"/>
                <a:tab pos="3276600" algn="l"/>
                <a:tab pos="3860800" algn="l"/>
                <a:tab pos="3937000" algn="l"/>
              </a:tabLst>
              <a:defRPr sz="3570" b="0">
                <a:solidFill>
                  <a:srgbClr val="000000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</a:lstStyle>
          <a:p>
            <a:r>
              <a:rPr lang="en-US" b="1" dirty="0"/>
              <a:t>Objectives</a:t>
            </a:r>
            <a:br>
              <a:rPr lang="en-US" b="1" dirty="0"/>
            </a:br>
            <a:r>
              <a:rPr lang="en-US" b="1" dirty="0"/>
              <a:t>To </a:t>
            </a:r>
            <a:r>
              <a:rPr lang="en-US" dirty="0"/>
              <a:t>Analyze  customer data and develop predict customer retention programs." [IBM Sample Data Sets] from Kaggle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Target Variable</a:t>
            </a:r>
            <a:br>
              <a:rPr lang="en-US" b="1" dirty="0"/>
            </a:br>
            <a:r>
              <a:rPr lang="en-US" dirty="0"/>
              <a:t>Churn (Yes / No)</a:t>
            </a:r>
            <a:br>
              <a:rPr lang="en-US" dirty="0"/>
            </a:b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08" name="object 5"/>
          <p:cNvSpPr/>
          <p:nvPr/>
        </p:nvSpPr>
        <p:spPr>
          <a:xfrm>
            <a:off x="4595813" y="4800600"/>
            <a:ext cx="0" cy="342900"/>
          </a:xfrm>
          <a:prstGeom prst="line">
            <a:avLst/>
          </a:prstGeom>
          <a:ln w="12700">
            <a:solidFill>
              <a:srgbClr val="5C2CCE"/>
            </a:solidFill>
          </a:ln>
        </p:spPr>
        <p:txBody>
          <a:bodyPr lIns="34289" rIns="34289"/>
          <a:lstStyle/>
          <a:p>
            <a:endParaRPr sz="1086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object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36050"/>
          </a:solidFill>
          <a:ln w="12700">
            <a:miter lim="400000"/>
          </a:ln>
        </p:spPr>
        <p:txBody>
          <a:bodyPr lIns="34289" rIns="34289"/>
          <a:lstStyle/>
          <a:p>
            <a:endParaRPr sz="1086"/>
          </a:p>
        </p:txBody>
      </p:sp>
      <p:pic>
        <p:nvPicPr>
          <p:cNvPr id="116" name="pattern-section.png" descr="pattern-section.png"/>
          <p:cNvPicPr>
            <a:picLocks noChangeAspect="1"/>
          </p:cNvPicPr>
          <p:nvPr/>
        </p:nvPicPr>
        <p:blipFill rotWithShape="1">
          <a:blip r:embed="rId2"/>
          <a:srcRect t="25182" r="36989" b="16237"/>
          <a:stretch/>
        </p:blipFill>
        <p:spPr>
          <a:xfrm>
            <a:off x="2028110" y="0"/>
            <a:ext cx="7003514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17" name="Section Title"/>
          <p:cNvSpPr txBox="1">
            <a:spLocks noGrp="1"/>
          </p:cNvSpPr>
          <p:nvPr>
            <p:ph type="title"/>
          </p:nvPr>
        </p:nvSpPr>
        <p:spPr>
          <a:xfrm>
            <a:off x="1376766" y="2093446"/>
            <a:ext cx="5952108" cy="3120592"/>
          </a:xfrm>
          <a:prstGeom prst="rect">
            <a:avLst/>
          </a:prstGeom>
        </p:spPr>
        <p:txBody>
          <a:bodyPr anchor="ctr">
            <a:noAutofit/>
          </a:bodyPr>
          <a:lstStyle>
            <a:lvl1pPr marR="5080" indent="12700">
              <a:lnSpc>
                <a:spcPts val="10500"/>
              </a:lnSpc>
              <a:defRPr sz="12000" b="0">
                <a:solidFill>
                  <a:srgbClr val="F2F2F2"/>
                </a:solidFill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r>
              <a:rPr lang="en-US" sz="8800" b="1" dirty="0">
                <a:latin typeface="Arial Black" panose="020B0604020202020204" pitchFamily="34" charset="0"/>
                <a:cs typeface="Arial Black" panose="020B0604020202020204" pitchFamily="34" charset="0"/>
              </a:rPr>
              <a:t>Dataset cleaning and Analysis</a:t>
            </a:r>
            <a:endParaRPr sz="8800" b="1" dirty="0"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pic>
        <p:nvPicPr>
          <p:cNvPr id="118" name="pattern-thankyou2.png" descr="pattern-thankyou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900000">
            <a:off x="937159" y="1627561"/>
            <a:ext cx="925171" cy="59925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3822829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7ACC7B9-FB44-4063-B4BA-0586B3DE0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8489" y="1993643"/>
            <a:ext cx="2143125" cy="2143125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4918F4B-7736-4F7C-8DC1-BF077B8BE9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2215506"/>
              </p:ext>
            </p:extLst>
          </p:nvPr>
        </p:nvGraphicFramePr>
        <p:xfrm>
          <a:off x="955675" y="2781300"/>
          <a:ext cx="5737225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3" name="Packager Shell Object" showAsIcon="1" r:id="rId4" imgW="5737680" imgH="863640" progId="Package">
                  <p:embed/>
                </p:oleObj>
              </mc:Choice>
              <mc:Fallback>
                <p:oleObj name="Packager Shell Object" showAsIcon="1" r:id="rId4" imgW="5737680" imgH="8636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55675" y="2781300"/>
                        <a:ext cx="5737225" cy="86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4925609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object 80"/>
          <p:cNvSpPr txBox="1"/>
          <p:nvPr/>
        </p:nvSpPr>
        <p:spPr>
          <a:xfrm>
            <a:off x="3917014" y="1876833"/>
            <a:ext cx="1308057" cy="1231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/>
          <a:p>
            <a:pPr indent="9525" algn="ctr">
              <a:spcBef>
                <a:spcPts val="75"/>
              </a:spcBef>
              <a:defRPr sz="1000" b="1" i="1">
                <a:solidFill>
                  <a:srgbClr val="F36050"/>
                </a:solidFill>
                <a:latin typeface="Poppins-SemiBoldItalic"/>
                <a:ea typeface="Poppins-SemiBoldItalic"/>
                <a:cs typeface="Poppins-SemiBoldItalic"/>
                <a:sym typeface="Poppins-SemiBoldItalic"/>
              </a:defRPr>
            </a:pPr>
            <a:r>
              <a:rPr sz="800" dirty="0">
                <a:latin typeface="Arial" panose="020B0604020202020204" pitchFamily="34" charset="0"/>
                <a:cs typeface="Arial" panose="020B0604020202020204" pitchFamily="34" charset="0"/>
              </a:rPr>
              <a:t>Source:</a:t>
            </a:r>
            <a:r>
              <a:rPr sz="800" spc="-53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800" dirty="0">
                <a:latin typeface="Arial" panose="020B0604020202020204" pitchFamily="34" charset="0"/>
                <a:cs typeface="Arial" panose="020B0604020202020204" pitchFamily="34" charset="0"/>
              </a:rPr>
              <a:t>Hub</a:t>
            </a:r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sz="800" dirty="0">
                <a:latin typeface="Arial" panose="020B0604020202020204" pitchFamily="34" charset="0"/>
                <a:cs typeface="Arial" panose="020B0604020202020204" pitchFamily="34" charset="0"/>
              </a:rPr>
              <a:t>pot</a:t>
            </a:r>
          </a:p>
        </p:txBody>
      </p:sp>
      <p:sp>
        <p:nvSpPr>
          <p:cNvPr id="936" name="object 83"/>
          <p:cNvSpPr txBox="1">
            <a:spLocks noGrp="1"/>
          </p:cNvSpPr>
          <p:nvPr>
            <p:ph type="title"/>
          </p:nvPr>
        </p:nvSpPr>
        <p:spPr>
          <a:xfrm>
            <a:off x="2105839" y="861148"/>
            <a:ext cx="4951678" cy="88773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marL="400154" marR="3276" indent="-391963" algn="ctr" defTabSz="589788">
              <a:defRPr sz="3268"/>
            </a:pPr>
            <a:r>
              <a:rPr dirty="0">
                <a:latin typeface="Arial Black" panose="020B0604020202020204" pitchFamily="34" charset="0"/>
                <a:cs typeface="Arial Black" panose="020B0604020202020204" pitchFamily="34" charset="0"/>
              </a:rPr>
              <a:t>Brands Turn to Video</a:t>
            </a:r>
            <a:r>
              <a:rPr spc="-65" dirty="0">
                <a:latin typeface="Arial Black" panose="020B0604020202020204" pitchFamily="34" charset="0"/>
                <a:cs typeface="Arial Black" panose="020B0604020202020204" pitchFamily="34" charset="0"/>
              </a:rPr>
              <a:t> </a:t>
            </a:r>
            <a:r>
              <a:rPr dirty="0">
                <a:latin typeface="Arial Black" panose="020B0604020202020204" pitchFamily="34" charset="0"/>
                <a:cs typeface="Arial Black" panose="020B0604020202020204" pitchFamily="34" charset="0"/>
              </a:rPr>
              <a:t>for  Content</a:t>
            </a:r>
            <a:r>
              <a:rPr spc="-65" dirty="0">
                <a:latin typeface="Arial Black" panose="020B0604020202020204" pitchFamily="34" charset="0"/>
                <a:cs typeface="Arial Black" panose="020B0604020202020204" pitchFamily="34" charset="0"/>
              </a:rPr>
              <a:t> </a:t>
            </a:r>
            <a:r>
              <a:rPr dirty="0">
                <a:latin typeface="Arial Black" panose="020B0604020202020204" pitchFamily="34" charset="0"/>
                <a:cs typeface="Arial Black" panose="020B0604020202020204" pitchFamily="34" charset="0"/>
              </a:rPr>
              <a:t>Marketing</a:t>
            </a:r>
          </a:p>
        </p:txBody>
      </p:sp>
      <p:grpSp>
        <p:nvGrpSpPr>
          <p:cNvPr id="945" name="Group"/>
          <p:cNvGrpSpPr/>
          <p:nvPr/>
        </p:nvGrpSpPr>
        <p:grpSpPr>
          <a:xfrm>
            <a:off x="1883164" y="694642"/>
            <a:ext cx="269643" cy="279780"/>
            <a:chOff x="0" y="0"/>
            <a:chExt cx="359522" cy="373038"/>
          </a:xfrm>
        </p:grpSpPr>
        <p:sp>
          <p:nvSpPr>
            <p:cNvPr id="937" name="object 84"/>
            <p:cNvSpPr/>
            <p:nvPr/>
          </p:nvSpPr>
          <p:spPr>
            <a:xfrm>
              <a:off x="296898" y="0"/>
              <a:ext cx="62625" cy="1621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70" y="0"/>
                  </a:moveTo>
                  <a:lnTo>
                    <a:pt x="4139" y="223"/>
                  </a:lnTo>
                  <a:lnTo>
                    <a:pt x="3679" y="585"/>
                  </a:lnTo>
                  <a:lnTo>
                    <a:pt x="4529" y="1565"/>
                  </a:lnTo>
                  <a:lnTo>
                    <a:pt x="3885" y="2001"/>
                  </a:lnTo>
                  <a:lnTo>
                    <a:pt x="0" y="4340"/>
                  </a:lnTo>
                  <a:lnTo>
                    <a:pt x="2181" y="6859"/>
                  </a:lnTo>
                  <a:lnTo>
                    <a:pt x="8932" y="7825"/>
                  </a:lnTo>
                  <a:lnTo>
                    <a:pt x="10123" y="8021"/>
                  </a:lnTo>
                  <a:lnTo>
                    <a:pt x="11244" y="9313"/>
                  </a:lnTo>
                  <a:lnTo>
                    <a:pt x="10600" y="9748"/>
                  </a:lnTo>
                  <a:lnTo>
                    <a:pt x="6711" y="12087"/>
                  </a:lnTo>
                  <a:lnTo>
                    <a:pt x="8892" y="14604"/>
                  </a:lnTo>
                  <a:lnTo>
                    <a:pt x="15643" y="15568"/>
                  </a:lnTo>
                  <a:lnTo>
                    <a:pt x="16834" y="15764"/>
                  </a:lnTo>
                  <a:lnTo>
                    <a:pt x="17951" y="17053"/>
                  </a:lnTo>
                  <a:lnTo>
                    <a:pt x="17307" y="17488"/>
                  </a:lnTo>
                  <a:lnTo>
                    <a:pt x="13417" y="19826"/>
                  </a:lnTo>
                  <a:lnTo>
                    <a:pt x="14797" y="21419"/>
                  </a:lnTo>
                  <a:lnTo>
                    <a:pt x="15726" y="21600"/>
                  </a:lnTo>
                  <a:lnTo>
                    <a:pt x="17456" y="21377"/>
                  </a:lnTo>
                  <a:lnTo>
                    <a:pt x="17916" y="21017"/>
                  </a:lnTo>
                  <a:lnTo>
                    <a:pt x="17066" y="20037"/>
                  </a:lnTo>
                  <a:lnTo>
                    <a:pt x="17710" y="19602"/>
                  </a:lnTo>
                  <a:lnTo>
                    <a:pt x="21600" y="17265"/>
                  </a:lnTo>
                  <a:lnTo>
                    <a:pt x="19419" y="14748"/>
                  </a:lnTo>
                  <a:lnTo>
                    <a:pt x="12668" y="13784"/>
                  </a:lnTo>
                  <a:lnTo>
                    <a:pt x="11477" y="13589"/>
                  </a:lnTo>
                  <a:lnTo>
                    <a:pt x="10360" y="12299"/>
                  </a:lnTo>
                  <a:lnTo>
                    <a:pt x="11004" y="11862"/>
                  </a:lnTo>
                  <a:lnTo>
                    <a:pt x="14893" y="9523"/>
                  </a:lnTo>
                  <a:lnTo>
                    <a:pt x="12712" y="7006"/>
                  </a:lnTo>
                  <a:lnTo>
                    <a:pt x="5962" y="6040"/>
                  </a:lnTo>
                  <a:lnTo>
                    <a:pt x="4766" y="5844"/>
                  </a:lnTo>
                  <a:lnTo>
                    <a:pt x="3644" y="4550"/>
                  </a:lnTo>
                  <a:lnTo>
                    <a:pt x="4293" y="4115"/>
                  </a:lnTo>
                  <a:lnTo>
                    <a:pt x="8178" y="1776"/>
                  </a:lnTo>
                  <a:lnTo>
                    <a:pt x="6798" y="181"/>
                  </a:lnTo>
                  <a:lnTo>
                    <a:pt x="5870" y="0"/>
                  </a:lnTo>
                  <a:close/>
                </a:path>
              </a:pathLst>
            </a:custGeom>
            <a:solidFill>
              <a:srgbClr val="F1452F"/>
            </a:solid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38" name="object 85"/>
            <p:cNvSpPr/>
            <p:nvPr/>
          </p:nvSpPr>
          <p:spPr>
            <a:xfrm>
              <a:off x="89556" y="102456"/>
              <a:ext cx="117412" cy="122327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grpSp>
          <p:nvGrpSpPr>
            <p:cNvPr id="944" name="object 86"/>
            <p:cNvGrpSpPr/>
            <p:nvPr/>
          </p:nvGrpSpPr>
          <p:grpSpPr>
            <a:xfrm>
              <a:off x="0" y="318453"/>
              <a:ext cx="158204" cy="54586"/>
              <a:chOff x="0" y="0"/>
              <a:chExt cx="158203" cy="54585"/>
            </a:xfrm>
          </p:grpSpPr>
          <p:sp>
            <p:nvSpPr>
              <p:cNvPr id="939" name="Shape"/>
              <p:cNvSpPr/>
              <p:nvPr/>
            </p:nvSpPr>
            <p:spPr>
              <a:xfrm>
                <a:off x="120180" y="29375"/>
                <a:ext cx="38024" cy="252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523" y="0"/>
                    </a:moveTo>
                    <a:lnTo>
                      <a:pt x="0" y="0"/>
                    </a:lnTo>
                    <a:lnTo>
                      <a:pt x="5750" y="1457"/>
                    </a:lnTo>
                    <a:lnTo>
                      <a:pt x="6854" y="4189"/>
                    </a:lnTo>
                    <a:lnTo>
                      <a:pt x="8614" y="8933"/>
                    </a:lnTo>
                    <a:lnTo>
                      <a:pt x="12704" y="19837"/>
                    </a:lnTo>
                    <a:lnTo>
                      <a:pt x="19717" y="21600"/>
                    </a:lnTo>
                    <a:lnTo>
                      <a:pt x="21110" y="20099"/>
                    </a:lnTo>
                    <a:lnTo>
                      <a:pt x="21600" y="15659"/>
                    </a:lnTo>
                    <a:lnTo>
                      <a:pt x="20597" y="13493"/>
                    </a:lnTo>
                    <a:lnTo>
                      <a:pt x="19125" y="13167"/>
                    </a:lnTo>
                    <a:lnTo>
                      <a:pt x="16290" y="12427"/>
                    </a:lnTo>
                    <a:lnTo>
                      <a:pt x="15128" y="9728"/>
                    </a:lnTo>
                    <a:lnTo>
                      <a:pt x="11523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0" name="Shape"/>
              <p:cNvSpPr/>
              <p:nvPr/>
            </p:nvSpPr>
            <p:spPr>
              <a:xfrm>
                <a:off x="59778" y="19189"/>
                <a:ext cx="53392" cy="264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217" y="0"/>
                    </a:moveTo>
                    <a:lnTo>
                      <a:pt x="0" y="0"/>
                    </a:lnTo>
                    <a:lnTo>
                      <a:pt x="4080" y="1422"/>
                    </a:lnTo>
                    <a:lnTo>
                      <a:pt x="4881" y="3997"/>
                    </a:lnTo>
                    <a:lnTo>
                      <a:pt x="7462" y="13276"/>
                    </a:lnTo>
                    <a:lnTo>
                      <a:pt x="9053" y="18901"/>
                    </a:lnTo>
                    <a:lnTo>
                      <a:pt x="16960" y="21600"/>
                    </a:lnTo>
                    <a:lnTo>
                      <a:pt x="21600" y="13244"/>
                    </a:lnTo>
                    <a:lnTo>
                      <a:pt x="15661" y="13244"/>
                    </a:lnTo>
                    <a:lnTo>
                      <a:pt x="11602" y="11854"/>
                    </a:lnTo>
                    <a:lnTo>
                      <a:pt x="10780" y="9279"/>
                    </a:lnTo>
                    <a:lnTo>
                      <a:pt x="8217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1" name="Shape"/>
              <p:cNvSpPr/>
              <p:nvPr/>
            </p:nvSpPr>
            <p:spPr>
              <a:xfrm>
                <a:off x="0" y="0"/>
                <a:ext cx="52743" cy="354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52" y="0"/>
                    </a:moveTo>
                    <a:lnTo>
                      <a:pt x="343" y="1068"/>
                    </a:lnTo>
                    <a:lnTo>
                      <a:pt x="0" y="4242"/>
                    </a:lnTo>
                    <a:lnTo>
                      <a:pt x="733" y="5775"/>
                    </a:lnTo>
                    <a:lnTo>
                      <a:pt x="1779" y="6008"/>
                    </a:lnTo>
                    <a:lnTo>
                      <a:pt x="3875" y="6557"/>
                    </a:lnTo>
                    <a:lnTo>
                      <a:pt x="4676" y="8477"/>
                    </a:lnTo>
                    <a:lnTo>
                      <a:pt x="8852" y="19594"/>
                    </a:lnTo>
                    <a:lnTo>
                      <a:pt x="16903" y="21600"/>
                    </a:lnTo>
                    <a:lnTo>
                      <a:pt x="21600" y="15367"/>
                    </a:lnTo>
                    <a:lnTo>
                      <a:pt x="15583" y="15367"/>
                    </a:lnTo>
                    <a:lnTo>
                      <a:pt x="11442" y="14338"/>
                    </a:lnTo>
                    <a:lnTo>
                      <a:pt x="10631" y="12394"/>
                    </a:lnTo>
                    <a:lnTo>
                      <a:pt x="8027" y="5473"/>
                    </a:lnTo>
                    <a:lnTo>
                      <a:pt x="6465" y="1285"/>
                    </a:lnTo>
                    <a:lnTo>
                      <a:pt x="1352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2" name="Shape"/>
              <p:cNvSpPr/>
              <p:nvPr/>
            </p:nvSpPr>
            <p:spPr>
              <a:xfrm>
                <a:off x="98488" y="19164"/>
                <a:ext cx="41978" cy="162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508" y="0"/>
                    </a:moveTo>
                    <a:lnTo>
                      <a:pt x="1503" y="18491"/>
                    </a:lnTo>
                    <a:lnTo>
                      <a:pt x="0" y="21600"/>
                    </a:lnTo>
                    <a:lnTo>
                      <a:pt x="7554" y="21600"/>
                    </a:lnTo>
                    <a:lnTo>
                      <a:pt x="9659" y="16716"/>
                    </a:lnTo>
                    <a:lnTo>
                      <a:pt x="11162" y="13590"/>
                    </a:lnTo>
                    <a:lnTo>
                      <a:pt x="21600" y="13590"/>
                    </a:lnTo>
                    <a:lnTo>
                      <a:pt x="20748" y="9651"/>
                    </a:lnTo>
                    <a:lnTo>
                      <a:pt x="17219" y="4056"/>
                    </a:lnTo>
                    <a:lnTo>
                      <a:pt x="16011" y="2823"/>
                    </a:lnTo>
                    <a:lnTo>
                      <a:pt x="950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3" name="Shape"/>
              <p:cNvSpPr/>
              <p:nvPr/>
            </p:nvSpPr>
            <p:spPr>
              <a:xfrm>
                <a:off x="38049" y="8978"/>
                <a:ext cx="42041" cy="162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500" y="0"/>
                    </a:moveTo>
                    <a:lnTo>
                      <a:pt x="1507" y="18474"/>
                    </a:lnTo>
                    <a:lnTo>
                      <a:pt x="0" y="21600"/>
                    </a:lnTo>
                    <a:lnTo>
                      <a:pt x="7549" y="21600"/>
                    </a:lnTo>
                    <a:lnTo>
                      <a:pt x="9657" y="16732"/>
                    </a:lnTo>
                    <a:lnTo>
                      <a:pt x="11164" y="13589"/>
                    </a:lnTo>
                    <a:lnTo>
                      <a:pt x="21600" y="13589"/>
                    </a:lnTo>
                    <a:lnTo>
                      <a:pt x="19627" y="4429"/>
                    </a:lnTo>
                    <a:lnTo>
                      <a:pt x="9500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</p:grpSp>
      </p:grpSp>
      <p:grpSp>
        <p:nvGrpSpPr>
          <p:cNvPr id="954" name="Group"/>
          <p:cNvGrpSpPr/>
          <p:nvPr/>
        </p:nvGrpSpPr>
        <p:grpSpPr>
          <a:xfrm>
            <a:off x="6727869" y="1578302"/>
            <a:ext cx="252821" cy="290710"/>
            <a:chOff x="0" y="0"/>
            <a:chExt cx="337093" cy="387611"/>
          </a:xfrm>
        </p:grpSpPr>
        <p:sp>
          <p:nvSpPr>
            <p:cNvPr id="946" name="object 87"/>
            <p:cNvSpPr/>
            <p:nvPr/>
          </p:nvSpPr>
          <p:spPr>
            <a:xfrm>
              <a:off x="0" y="229306"/>
              <a:ext cx="72429" cy="158306"/>
            </a:xfrm>
            <a:prstGeom prst="rect">
              <a:avLst/>
            </a:prstGeom>
            <a:blipFill rotWithShape="1">
              <a:blip r:embed="rId3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sp>
          <p:nvSpPr>
            <p:cNvPr id="947" name="object 88"/>
            <p:cNvSpPr/>
            <p:nvPr/>
          </p:nvSpPr>
          <p:spPr>
            <a:xfrm>
              <a:off x="142229" y="152227"/>
              <a:ext cx="128639" cy="110694"/>
            </a:xfrm>
            <a:prstGeom prst="rect">
              <a:avLst/>
            </a:prstGeom>
            <a:blipFill rotWithShape="1">
              <a:blip r:embed="rId4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t">
              <a:noAutofit/>
            </a:bodyPr>
            <a:lstStyle/>
            <a:p>
              <a:endParaRPr sz="1086"/>
            </a:p>
          </p:txBody>
        </p:sp>
        <p:grpSp>
          <p:nvGrpSpPr>
            <p:cNvPr id="953" name="object 89"/>
            <p:cNvGrpSpPr/>
            <p:nvPr/>
          </p:nvGrpSpPr>
          <p:grpSpPr>
            <a:xfrm>
              <a:off x="175586" y="0"/>
              <a:ext cx="161508" cy="38443"/>
              <a:chOff x="0" y="0"/>
              <a:chExt cx="161507" cy="38442"/>
            </a:xfrm>
          </p:grpSpPr>
          <p:sp>
            <p:nvSpPr>
              <p:cNvPr id="948" name="Shape"/>
              <p:cNvSpPr/>
              <p:nvPr/>
            </p:nvSpPr>
            <p:spPr>
              <a:xfrm>
                <a:off x="121756" y="17005"/>
                <a:ext cx="39752" cy="214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788" y="0"/>
                    </a:moveTo>
                    <a:lnTo>
                      <a:pt x="0" y="0"/>
                    </a:lnTo>
                    <a:lnTo>
                      <a:pt x="5555" y="627"/>
                    </a:lnTo>
                    <a:lnTo>
                      <a:pt x="6811" y="3608"/>
                    </a:lnTo>
                    <a:lnTo>
                      <a:pt x="13339" y="20794"/>
                    </a:lnTo>
                    <a:lnTo>
                      <a:pt x="20206" y="21600"/>
                    </a:lnTo>
                    <a:lnTo>
                      <a:pt x="21434" y="19579"/>
                    </a:lnTo>
                    <a:lnTo>
                      <a:pt x="21531" y="16930"/>
                    </a:lnTo>
                    <a:lnTo>
                      <a:pt x="21600" y="14281"/>
                    </a:lnTo>
                    <a:lnTo>
                      <a:pt x="20489" y="11952"/>
                    </a:lnTo>
                    <a:lnTo>
                      <a:pt x="19081" y="11836"/>
                    </a:lnTo>
                    <a:lnTo>
                      <a:pt x="16272" y="11466"/>
                    </a:lnTo>
                    <a:lnTo>
                      <a:pt x="15030" y="8522"/>
                    </a:lnTo>
                    <a:lnTo>
                      <a:pt x="1178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49" name="Shape"/>
              <p:cNvSpPr/>
              <p:nvPr/>
            </p:nvSpPr>
            <p:spPr>
              <a:xfrm>
                <a:off x="60579" y="13181"/>
                <a:ext cx="53416" cy="218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765" y="0"/>
                    </a:moveTo>
                    <a:lnTo>
                      <a:pt x="0" y="0"/>
                    </a:lnTo>
                    <a:lnTo>
                      <a:pt x="4109" y="639"/>
                    </a:lnTo>
                    <a:lnTo>
                      <a:pt x="5058" y="3521"/>
                    </a:lnTo>
                    <a:lnTo>
                      <a:pt x="9922" y="20360"/>
                    </a:lnTo>
                    <a:lnTo>
                      <a:pt x="17985" y="21600"/>
                    </a:lnTo>
                    <a:lnTo>
                      <a:pt x="21600" y="11902"/>
                    </a:lnTo>
                    <a:lnTo>
                      <a:pt x="16254" y="11902"/>
                    </a:lnTo>
                    <a:lnTo>
                      <a:pt x="12125" y="11251"/>
                    </a:lnTo>
                    <a:lnTo>
                      <a:pt x="11196" y="8357"/>
                    </a:lnTo>
                    <a:lnTo>
                      <a:pt x="9701" y="3245"/>
                    </a:lnTo>
                    <a:lnTo>
                      <a:pt x="8765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0" name="Shape"/>
              <p:cNvSpPr/>
              <p:nvPr/>
            </p:nvSpPr>
            <p:spPr>
              <a:xfrm>
                <a:off x="0" y="0"/>
                <a:ext cx="52822" cy="312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8" y="0"/>
                    </a:moveTo>
                    <a:lnTo>
                      <a:pt x="94" y="1377"/>
                    </a:lnTo>
                    <a:lnTo>
                      <a:pt x="22" y="3176"/>
                    </a:lnTo>
                    <a:lnTo>
                      <a:pt x="0" y="5071"/>
                    </a:lnTo>
                    <a:lnTo>
                      <a:pt x="790" y="6615"/>
                    </a:lnTo>
                    <a:lnTo>
                      <a:pt x="1859" y="6694"/>
                    </a:lnTo>
                    <a:lnTo>
                      <a:pt x="3927" y="6913"/>
                    </a:lnTo>
                    <a:lnTo>
                      <a:pt x="4898" y="8940"/>
                    </a:lnTo>
                    <a:lnTo>
                      <a:pt x="8762" y="18196"/>
                    </a:lnTo>
                    <a:lnTo>
                      <a:pt x="11732" y="20582"/>
                    </a:lnTo>
                    <a:lnTo>
                      <a:pt x="12724" y="21056"/>
                    </a:lnTo>
                    <a:lnTo>
                      <a:pt x="17954" y="21600"/>
                    </a:lnTo>
                    <a:lnTo>
                      <a:pt x="21600" y="14809"/>
                    </a:lnTo>
                    <a:lnTo>
                      <a:pt x="16209" y="14809"/>
                    </a:lnTo>
                    <a:lnTo>
                      <a:pt x="12023" y="14371"/>
                    </a:lnTo>
                    <a:lnTo>
                      <a:pt x="11093" y="12326"/>
                    </a:lnTo>
                    <a:lnTo>
                      <a:pt x="8007" y="4957"/>
                    </a:lnTo>
                    <a:lnTo>
                      <a:pt x="6123" y="526"/>
                    </a:lnTo>
                    <a:lnTo>
                      <a:pt x="1018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1" name="Shape"/>
              <p:cNvSpPr/>
              <p:nvPr/>
            </p:nvSpPr>
            <p:spPr>
              <a:xfrm>
                <a:off x="100775" y="7174"/>
                <a:ext cx="42676" cy="180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53" y="0"/>
                    </a:moveTo>
                    <a:lnTo>
                      <a:pt x="3516" y="12841"/>
                    </a:lnTo>
                    <a:lnTo>
                      <a:pt x="1350" y="18443"/>
                    </a:lnTo>
                    <a:lnTo>
                      <a:pt x="0" y="21600"/>
                    </a:lnTo>
                    <a:lnTo>
                      <a:pt x="6691" y="21600"/>
                    </a:lnTo>
                    <a:lnTo>
                      <a:pt x="9270" y="14906"/>
                    </a:lnTo>
                    <a:lnTo>
                      <a:pt x="10620" y="11749"/>
                    </a:lnTo>
                    <a:lnTo>
                      <a:pt x="21600" y="11749"/>
                    </a:lnTo>
                    <a:lnTo>
                      <a:pt x="18526" y="1457"/>
                    </a:lnTo>
                    <a:lnTo>
                      <a:pt x="8453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  <p:sp>
            <p:nvSpPr>
              <p:cNvPr id="952" name="Shape"/>
              <p:cNvSpPr/>
              <p:nvPr/>
            </p:nvSpPr>
            <p:spPr>
              <a:xfrm>
                <a:off x="39637" y="3351"/>
                <a:ext cx="42620" cy="180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451" y="0"/>
                    </a:moveTo>
                    <a:lnTo>
                      <a:pt x="1352" y="18446"/>
                    </a:lnTo>
                    <a:lnTo>
                      <a:pt x="0" y="21600"/>
                    </a:lnTo>
                    <a:lnTo>
                      <a:pt x="6682" y="21600"/>
                    </a:lnTo>
                    <a:lnTo>
                      <a:pt x="9263" y="14896"/>
                    </a:lnTo>
                    <a:lnTo>
                      <a:pt x="10614" y="11741"/>
                    </a:lnTo>
                    <a:lnTo>
                      <a:pt x="21600" y="11741"/>
                    </a:lnTo>
                    <a:lnTo>
                      <a:pt x="18480" y="1487"/>
                    </a:lnTo>
                    <a:lnTo>
                      <a:pt x="8451" y="0"/>
                    </a:lnTo>
                    <a:close/>
                  </a:path>
                </a:pathLst>
              </a:custGeom>
              <a:solidFill>
                <a:srgbClr val="F1452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t">
                <a:noAutofit/>
              </a:bodyPr>
              <a:lstStyle/>
              <a:p>
                <a:endParaRPr sz="1086"/>
              </a:p>
            </p:txBody>
          </p:sp>
        </p:grpSp>
      </p:grpSp>
      <p:pic>
        <p:nvPicPr>
          <p:cNvPr id="955" name="pattern-plus.png" descr="pattern-plu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6324" y="3285269"/>
            <a:ext cx="4257676" cy="360045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2CD9FFD-42B9-49D5-8D37-AF18A3F31A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4" y="27720"/>
            <a:ext cx="907590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276</Words>
  <Application>Microsoft Office PowerPoint</Application>
  <PresentationFormat>On-screen Show (4:3)</PresentationFormat>
  <Paragraphs>39</Paragraphs>
  <Slides>12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5" baseType="lpstr">
      <vt:lpstr>Andalus</vt:lpstr>
      <vt:lpstr>Arial</vt:lpstr>
      <vt:lpstr>Arial Black</vt:lpstr>
      <vt:lpstr>Calibri</vt:lpstr>
      <vt:lpstr>Helvetica</vt:lpstr>
      <vt:lpstr>Helvetica Neue</vt:lpstr>
      <vt:lpstr>Poppins Bold</vt:lpstr>
      <vt:lpstr>Poppins Light</vt:lpstr>
      <vt:lpstr>Poppins-Black</vt:lpstr>
      <vt:lpstr>Poppins-ExtraBold</vt:lpstr>
      <vt:lpstr>Wingdings</vt:lpstr>
      <vt:lpstr>Office Theme</vt:lpstr>
      <vt:lpstr>Package</vt:lpstr>
      <vt:lpstr>Predicting Customer Churn for a  Telecommunication Operator </vt:lpstr>
      <vt:lpstr>Telecommunication company</vt:lpstr>
      <vt:lpstr>Challenges  in the telecommunication industry  IoT: The traffic explosion  Decrease in voice revenue  Security: The network is the threat  Network congestion and Optimization  Customer Churn in Telecommunication      </vt:lpstr>
      <vt:lpstr>Why study Customer churn?</vt:lpstr>
      <vt:lpstr>Why Study Customer Churn? </vt:lpstr>
      <vt:lpstr>Objectives To Analyze  customer data and develop predict customer retention programs." [IBM Sample Data Sets] from Kaggle  Target Variable Churn (Yes / No) </vt:lpstr>
      <vt:lpstr>Dataset cleaning and Analysis</vt:lpstr>
      <vt:lpstr>PowerPoint Presentation</vt:lpstr>
      <vt:lpstr>Brands Turn to Video for  Content Marketing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Creative  Powerpoint</dc:title>
  <dc:creator>Katherine Boyarsky</dc:creator>
  <cp:lastModifiedBy>Olayinka, Mogaji (Coriant - NG/-)</cp:lastModifiedBy>
  <cp:revision>57</cp:revision>
  <dcterms:modified xsi:type="dcterms:W3CDTF">2019-12-21T14:29:06Z</dcterms:modified>
</cp:coreProperties>
</file>